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81" r:id="rId8"/>
    <p:sldId id="262" r:id="rId9"/>
    <p:sldId id="263" r:id="rId10"/>
    <p:sldId id="264" r:id="rId11"/>
    <p:sldId id="265" r:id="rId12"/>
    <p:sldId id="266" r:id="rId13"/>
    <p:sldId id="267" r:id="rId14"/>
    <p:sldId id="273" r:id="rId15"/>
    <p:sldId id="274" r:id="rId16"/>
    <p:sldId id="268" r:id="rId17"/>
    <p:sldId id="269" r:id="rId18"/>
    <p:sldId id="270" r:id="rId19"/>
    <p:sldId id="282" r:id="rId20"/>
    <p:sldId id="271" r:id="rId21"/>
    <p:sldId id="272" r:id="rId22"/>
    <p:sldId id="275" r:id="rId23"/>
    <p:sldId id="276" r:id="rId24"/>
    <p:sldId id="277" r:id="rId25"/>
    <p:sldId id="278" r:id="rId26"/>
    <p:sldId id="279" r:id="rId27"/>
    <p:sldId id="280" r:id="rId28"/>
    <p:sldId id="283" r:id="rId29"/>
    <p:sldId id="284" r:id="rId30"/>
    <p:sldId id="285" r:id="rId31"/>
    <p:sldId id="28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CC6600"/>
    <a:srgbClr val="FF9933"/>
    <a:srgbClr val="FF33CC"/>
    <a:srgbClr val="00CC00"/>
    <a:srgbClr val="D60093"/>
    <a:srgbClr val="FF0000"/>
    <a:srgbClr val="008000"/>
    <a:srgbClr val="4C1C42"/>
    <a:srgbClr val="FFCC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500" autoAdjust="0"/>
  </p:normalViewPr>
  <p:slideViewPr>
    <p:cSldViewPr>
      <p:cViewPr varScale="1">
        <p:scale>
          <a:sx n="69" d="100"/>
          <a:sy n="69" d="100"/>
        </p:scale>
        <p:origin x="-114"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743A9-46D7-4007-94E0-4CDB5A2BC6F8}" type="datetimeFigureOut">
              <a:rPr lang="en-US" smtClean="0"/>
              <a:pPr/>
              <a:t>5/23/2008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4A7E2-0D80-4065-A33A-6ACE3313A1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A4A7E2-0D80-4065-A33A-6ACE3313A13E}"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A4A7E2-0D80-4065-A33A-6ACE3313A13E}"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A4A7E2-0D80-4065-A33A-6ACE3313A13E}"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A4A7E2-0D80-4065-A33A-6ACE3313A13E}"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71E706-5C43-4274-9436-F9BDABFCE6C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FD5C5E-0BDB-4A7A-B70B-1DEFFC1DA8E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7164A9-0A87-41A3-94D6-DA25087F287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C922CE-9851-4B69-A9E9-D3068A39DCE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D8B437-75D3-44C1-90BE-E08256E20F6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37604F-F940-4B95-9293-98807ADBCC4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815EA72-CC4B-467C-AE88-4A866FE80EA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727FC13-1A18-40A4-9D26-3ED4705C4F6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7D059A0-5C3D-47E2-A9BC-4E63EA72F3C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624FE1-2789-4A08-8B30-A0D32B3A22F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4BDD1B-C9F0-404B-ACBC-186DFC9143F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B4BADA-3BB7-4FD4-91C5-A6C74B0917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ersonal.psu.edu/faculty/r/p/rpm198/evolgen/nucleotides.jpg" TargetMode="External"/><Relationship Id="rId2" Type="http://schemas.openxmlformats.org/officeDocument/2006/relationships/hyperlink" Target="http://www.thetriplehelix.org/wordpress/wp-content/uploads/2006/11/dna.jpg" TargetMode="External"/><Relationship Id="rId1" Type="http://schemas.openxmlformats.org/officeDocument/2006/relationships/slideLayout" Target="../slideLayouts/slideLayout2.xml"/><Relationship Id="rId5" Type="http://schemas.openxmlformats.org/officeDocument/2006/relationships/hyperlink" Target="http://www.medic.usm.my/~ssu/images/High%20Glyc.jpg" TargetMode="External"/><Relationship Id="rId4" Type="http://schemas.openxmlformats.org/officeDocument/2006/relationships/hyperlink" Target="http://www.nlm.nih.gov/medlineplus/ency/images/ency/fullsize/19529.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kvhs.nbed.nb.ca/gallant/biology/tertiary_structure.jpg" TargetMode="External"/><Relationship Id="rId2" Type="http://schemas.openxmlformats.org/officeDocument/2006/relationships/hyperlink" Target="http://kvhs.nbed.nb.ca/gallant/biology/quaternary_structure.jpg" TargetMode="External"/><Relationship Id="rId1" Type="http://schemas.openxmlformats.org/officeDocument/2006/relationships/slideLayout" Target="../slideLayouts/slideLayout2.xml"/><Relationship Id="rId4" Type="http://schemas.openxmlformats.org/officeDocument/2006/relationships/hyperlink" Target="http://content.answers.com/main/content/wp/en/thumb/a/ab/250px-Protein-structure.pn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wisc-online.com/objects/index_tj.asp?objID=ap/1304" TargetMode="External"/><Relationship Id="rId7" Type="http://schemas.openxmlformats.org/officeDocument/2006/relationships/hyperlink" Target="http://bcs.whfreeman.com/thelifewire/content/chp03/0302002.html" TargetMode="External"/><Relationship Id="rId2" Type="http://schemas.openxmlformats.org/officeDocument/2006/relationships/hyperlink" Target="http://antoine.frostburg.edu/cgi-bin/serese/tutorials/isomer/index.cgi" TargetMode="External"/><Relationship Id="rId1" Type="http://schemas.openxmlformats.org/officeDocument/2006/relationships/slideLayout" Target="../slideLayouts/slideLayout2.xml"/><Relationship Id="rId6" Type="http://schemas.openxmlformats.org/officeDocument/2006/relationships/hyperlink" Target="http://academic.pg.cc.md.us/~ssindex/bit/nucleotides/nucleotides.htm" TargetMode="External"/><Relationship Id="rId5" Type="http://schemas.openxmlformats.org/officeDocument/2006/relationships/hyperlink" Target="http://www.biology.arizona.edu/biochemistry/problem_sets/large_molecules_problems.html" TargetMode="External"/><Relationship Id="rId4" Type="http://schemas.openxmlformats.org/officeDocument/2006/relationships/hyperlink" Target="http://www.hhmi.org/biointeractive/obesity/molfat/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772400" cy="1165225"/>
          </a:xfrm>
        </p:spPr>
        <p:txBody>
          <a:bodyPr/>
          <a:lstStyle/>
          <a:p>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Viner Hand ITC" pitchFamily="66" charset="0"/>
              </a:rPr>
              <a:t>Molecules of Life</a:t>
            </a:r>
            <a:r>
              <a:rPr lang="en-US" dirty="0">
                <a:latin typeface="Viner Hand ITC" pitchFamily="66" charset="0"/>
              </a:rPr>
              <a:t> </a:t>
            </a:r>
          </a:p>
        </p:txBody>
      </p:sp>
      <p:sp>
        <p:nvSpPr>
          <p:cNvPr id="2051" name="Rectangle 3"/>
          <p:cNvSpPr>
            <a:spLocks noGrp="1" noChangeArrowheads="1"/>
          </p:cNvSpPr>
          <p:nvPr>
            <p:ph type="subTitle" idx="1"/>
          </p:nvPr>
        </p:nvSpPr>
        <p:spPr>
          <a:xfrm>
            <a:off x="2743200" y="5105400"/>
            <a:ext cx="6400800" cy="1143000"/>
          </a:xfrm>
        </p:spPr>
        <p:txBody>
          <a:bodyPr/>
          <a:lstStyle/>
          <a:p>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Viner Hand ITC" pitchFamily="66" charset="0"/>
              </a:rPr>
              <a:t>By: Oliver-John Bright and </a:t>
            </a:r>
            <a:r>
              <a:rPr lang="en-US" dirty="0" err="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Viner Hand ITC" pitchFamily="66" charset="0"/>
              </a:rPr>
              <a:t>Kety</a:t>
            </a:r>
            <a:r>
              <a:rPr lang="en-US" dirty="0">
                <a:latin typeface="Viner Hand ITC" pitchFamily="66" charset="0"/>
              </a:rPr>
              <a:t> </a:t>
            </a: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Viner Hand ITC" pitchFamily="66" charset="0"/>
              </a:rPr>
              <a:t>Silva</a:t>
            </a:r>
            <a:r>
              <a:rPr lang="en-US" dirty="0">
                <a:latin typeface="Viner Hand ITC"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1000"/>
                                        <p:tgtEl>
                                          <p:spTgt spid="2051">
                                            <p:txEl>
                                              <p:pRg st="0" end="0"/>
                                            </p:txEl>
                                          </p:spTgt>
                                        </p:tgtEl>
                                      </p:cBhvr>
                                    </p:animEffect>
                                    <p:anim calcmode="lin" valueType="num">
                                      <p:cBhvr>
                                        <p:cTn id="15"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solidFill>
                  <a:srgbClr val="FFC000"/>
                </a:solidFill>
              </a:rPr>
              <a:t>Phospholipids </a:t>
            </a:r>
            <a:r>
              <a:rPr lang="en-US" dirty="0" smtClean="0"/>
              <a:t> </a:t>
            </a:r>
            <a:endParaRPr lang="en-US" dirty="0"/>
          </a:p>
        </p:txBody>
      </p:sp>
      <p:sp>
        <p:nvSpPr>
          <p:cNvPr id="3" name="Content Placeholder 2"/>
          <p:cNvSpPr>
            <a:spLocks noGrp="1"/>
          </p:cNvSpPr>
          <p:nvPr>
            <p:ph sz="half" idx="1"/>
          </p:nvPr>
        </p:nvSpPr>
        <p:spPr>
          <a:xfrm>
            <a:off x="304800" y="609600"/>
            <a:ext cx="4038600" cy="4525963"/>
          </a:xfrm>
        </p:spPr>
        <p:txBody>
          <a:bodyPr/>
          <a:lstStyle/>
          <a:p>
            <a:r>
              <a:rPr lang="en-US" dirty="0" smtClean="0">
                <a:solidFill>
                  <a:srgbClr val="00FF00"/>
                </a:solidFill>
              </a:rPr>
              <a:t>Phospholipids have two fatty acids attached to a glycerol and the third hydroxyl group of the glycerol is joined to a phosphate group which has a negative charge. </a:t>
            </a:r>
          </a:p>
          <a:p>
            <a:r>
              <a:rPr lang="en-US" dirty="0" smtClean="0">
                <a:solidFill>
                  <a:srgbClr val="00FF00"/>
                </a:solidFill>
              </a:rPr>
              <a:t>They are composed of a hydrophobic tail and hydrophilic head and when added to water they </a:t>
            </a:r>
            <a:r>
              <a:rPr lang="en-US" dirty="0" smtClean="0">
                <a:solidFill>
                  <a:srgbClr val="00FF00"/>
                </a:solidFill>
              </a:rPr>
              <a:t>self-</a:t>
            </a:r>
            <a:endParaRPr lang="en-US" dirty="0">
              <a:solidFill>
                <a:srgbClr val="00FF00"/>
              </a:solidFill>
            </a:endParaRPr>
          </a:p>
        </p:txBody>
      </p:sp>
      <p:sp>
        <p:nvSpPr>
          <p:cNvPr id="7" name="Content Placeholder 6"/>
          <p:cNvSpPr>
            <a:spLocks noGrp="1"/>
          </p:cNvSpPr>
          <p:nvPr>
            <p:ph sz="half" idx="2"/>
          </p:nvPr>
        </p:nvSpPr>
        <p:spPr>
          <a:xfrm>
            <a:off x="4648200" y="1371600"/>
            <a:ext cx="4038600" cy="4525963"/>
          </a:xfrm>
        </p:spPr>
        <p:txBody>
          <a:bodyPr/>
          <a:lstStyle/>
          <a:p>
            <a:r>
              <a:rPr lang="en-US" dirty="0" smtClean="0">
                <a:solidFill>
                  <a:srgbClr val="7030A0"/>
                </a:solidFill>
              </a:rPr>
              <a:t>assemble into </a:t>
            </a:r>
            <a:r>
              <a:rPr lang="en-US" dirty="0" err="1" smtClean="0">
                <a:solidFill>
                  <a:srgbClr val="7030A0"/>
                </a:solidFill>
              </a:rPr>
              <a:t>bilayers</a:t>
            </a:r>
            <a:r>
              <a:rPr lang="en-US" dirty="0" smtClean="0">
                <a:solidFill>
                  <a:srgbClr val="7030A0"/>
                </a:solidFill>
              </a:rPr>
              <a:t> which shields the hydrophobic tails from the water outside of the cell</a:t>
            </a:r>
            <a:r>
              <a:rPr lang="en-US" dirty="0" smtClean="0"/>
              <a:t>.</a:t>
            </a:r>
            <a:endParaRPr lang="en-US" dirty="0"/>
          </a:p>
        </p:txBody>
      </p:sp>
      <p:pic>
        <p:nvPicPr>
          <p:cNvPr id="6" name="Picture 5" descr="cell_membrane.gif"/>
          <p:cNvPicPr>
            <a:picLocks noChangeAspect="1"/>
          </p:cNvPicPr>
          <p:nvPr/>
        </p:nvPicPr>
        <p:blipFill>
          <a:blip r:embed="rId2"/>
          <a:stretch>
            <a:fillRect/>
          </a:stretch>
        </p:blipFill>
        <p:spPr>
          <a:xfrm>
            <a:off x="4114800" y="3733800"/>
            <a:ext cx="4752975" cy="2924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3">
                                            <p:txEl>
                                              <p:pRg st="0" end="0"/>
                                            </p:txEl>
                                          </p:spTgt>
                                        </p:tgtEl>
                                        <p:attrNameLst>
                                          <p:attrName>ppt_x</p:attrName>
                                        </p:attrNameLst>
                                      </p:cBhvr>
                                    </p:anim>
                                    <p:anim from="0" to="-1.0" calcmode="lin" valueType="num">
                                      <p:cBhvr>
                                        <p:cTn id="14" dur="200" decel="50000" autoRev="1" fill="hold">
                                          <p:stCondLst>
                                            <p:cond delay="600"/>
                                          </p:stCondLst>
                                        </p:cTn>
                                        <p:tgtEl>
                                          <p:spTgt spid="3">
                                            <p:txEl>
                                              <p:pRg st="0" end="0"/>
                                            </p:txEl>
                                          </p:spTgt>
                                        </p:tgtEl>
                                        <p:attrNameLst>
                                          <p:attrName>xshear</p:attrName>
                                        </p:attrNameLst>
                                      </p:cBhvr>
                                    </p:anim>
                                    <p:animScale>
                                      <p:cBhvr>
                                        <p:cTn id="15" dur="200" decel="100000" autoRev="1" fill="hold">
                                          <p:stCondLst>
                                            <p:cond delay="600"/>
                                          </p:stCondLst>
                                        </p:cTn>
                                        <p:tgtEl>
                                          <p:spTgt spid="3">
                                            <p:txEl>
                                              <p:pRg st="0" end="0"/>
                                            </p:txEl>
                                          </p:spTgt>
                                        </p:tgtEl>
                                      </p:cBhvr>
                                      <p:from x="100000" y="100000"/>
                                      <p:to x="80000" y="100000"/>
                                    </p:animScale>
                                    <p:anim by="(#ppt_h/3+#ppt_w*0.1)" calcmode="lin" valueType="num">
                                      <p:cBhvr additive="sum">
                                        <p:cTn id="16" dur="200" decel="100000" autoRev="1" fill="hold">
                                          <p:stCondLst>
                                            <p:cond delay="600"/>
                                          </p:stCondLst>
                                        </p:cTn>
                                        <p:tgtEl>
                                          <p:spTgt spid="3">
                                            <p:txEl>
                                              <p:pRg st="0" end="0"/>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from="(-#ppt_w/2)" to="(#ppt_x)" calcmode="lin" valueType="num">
                                      <p:cBhvr>
                                        <p:cTn id="19" dur="600" fill="hold">
                                          <p:stCondLst>
                                            <p:cond delay="0"/>
                                          </p:stCondLst>
                                        </p:cTn>
                                        <p:tgtEl>
                                          <p:spTgt spid="3">
                                            <p:txEl>
                                              <p:pRg st="1" end="1"/>
                                            </p:txEl>
                                          </p:spTgt>
                                        </p:tgtEl>
                                        <p:attrNameLst>
                                          <p:attrName>ppt_x</p:attrName>
                                        </p:attrNameLst>
                                      </p:cBhvr>
                                    </p:anim>
                                    <p:anim from="0" to="-1.0" calcmode="lin" valueType="num">
                                      <p:cBhvr>
                                        <p:cTn id="20" dur="200" decel="50000" autoRev="1" fill="hold">
                                          <p:stCondLst>
                                            <p:cond delay="600"/>
                                          </p:stCondLst>
                                        </p:cTn>
                                        <p:tgtEl>
                                          <p:spTgt spid="3">
                                            <p:txEl>
                                              <p:pRg st="1" end="1"/>
                                            </p:txEl>
                                          </p:spTgt>
                                        </p:tgtEl>
                                        <p:attrNameLst>
                                          <p:attrName>xshear</p:attrName>
                                        </p:attrNameLst>
                                      </p:cBhvr>
                                    </p:anim>
                                    <p:animScale>
                                      <p:cBhvr>
                                        <p:cTn id="21" dur="200" decel="100000" autoRev="1" fill="hold">
                                          <p:stCondLst>
                                            <p:cond delay="600"/>
                                          </p:stCondLst>
                                        </p:cTn>
                                        <p:tgtEl>
                                          <p:spTgt spid="3">
                                            <p:txEl>
                                              <p:pRg st="1" end="1"/>
                                            </p:txEl>
                                          </p:spTgt>
                                        </p:tgtEl>
                                      </p:cBhvr>
                                      <p:from x="100000" y="100000"/>
                                      <p:to x="80000" y="100000"/>
                                    </p:animScale>
                                    <p:anim by="(#ppt_h/3+#ppt_w*0.1)" calcmode="lin" valueType="num">
                                      <p:cBhvr additive="sum">
                                        <p:cTn id="22" dur="200" decel="100000" autoRev="1" fill="hold">
                                          <p:stCondLst>
                                            <p:cond delay="600"/>
                                          </p:stCondLst>
                                        </p:cTn>
                                        <p:tgtEl>
                                          <p:spTgt spid="3">
                                            <p:txEl>
                                              <p:pRg st="1" end="1"/>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7">
                                            <p:txEl>
                                              <p:pRg st="0" end="0"/>
                                            </p:txEl>
                                          </p:spTgt>
                                        </p:tgtEl>
                                        <p:attrNameLst>
                                          <p:attrName>ppt_x</p:attrName>
                                        </p:attrNameLst>
                                      </p:cBhvr>
                                    </p:anim>
                                    <p:anim from="0" to="-1.0" calcmode="lin" valueType="num">
                                      <p:cBhvr>
                                        <p:cTn id="26" dur="200" decel="50000" autoRev="1" fill="hold">
                                          <p:stCondLst>
                                            <p:cond delay="600"/>
                                          </p:stCondLst>
                                        </p:cTn>
                                        <p:tgtEl>
                                          <p:spTgt spid="7">
                                            <p:txEl>
                                              <p:pRg st="0" end="0"/>
                                            </p:txEl>
                                          </p:spTgt>
                                        </p:tgtEl>
                                        <p:attrNameLst>
                                          <p:attrName>xshear</p:attrName>
                                        </p:attrNameLst>
                                      </p:cBhvr>
                                    </p:anim>
                                    <p:animScale>
                                      <p:cBhvr>
                                        <p:cTn id="27" dur="200" decel="100000" autoRev="1" fill="hold">
                                          <p:stCondLst>
                                            <p:cond delay="600"/>
                                          </p:stCondLst>
                                        </p:cTn>
                                        <p:tgtEl>
                                          <p:spTgt spid="7">
                                            <p:txEl>
                                              <p:pRg st="0" end="0"/>
                                            </p:txEl>
                                          </p:spTgt>
                                        </p:tgtEl>
                                      </p:cBhvr>
                                      <p:from x="100000" y="100000"/>
                                      <p:to x="80000" y="100000"/>
                                    </p:animScale>
                                    <p:anim by="(#ppt_h/3+#ppt_w*0.1)" calcmode="lin" valueType="num">
                                      <p:cBhvr additive="sum">
                                        <p:cTn id="28" dur="200" decel="100000" autoRev="1" fill="hold">
                                          <p:stCondLst>
                                            <p:cond delay="600"/>
                                          </p:stCondLst>
                                        </p:cTn>
                                        <p:tgtEl>
                                          <p:spTgt spid="7">
                                            <p:txEl>
                                              <p:pRg st="0" end="0"/>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800" decel="100000"/>
                                        <p:tgtEl>
                                          <p:spTgt spid="6"/>
                                        </p:tgtEl>
                                      </p:cBhvr>
                                    </p:animEffect>
                                    <p:anim calcmode="lin" valueType="num">
                                      <p:cBhvr>
                                        <p:cTn id="34" dur="800" decel="100000" fill="hold"/>
                                        <p:tgtEl>
                                          <p:spTgt spid="6"/>
                                        </p:tgtEl>
                                        <p:attrNameLst>
                                          <p:attrName>style.rotation</p:attrName>
                                        </p:attrNameLst>
                                      </p:cBhvr>
                                      <p:tavLst>
                                        <p:tav tm="0">
                                          <p:val>
                                            <p:fltVal val="-90"/>
                                          </p:val>
                                        </p:tav>
                                        <p:tav tm="100000">
                                          <p:val>
                                            <p:fltVal val="0"/>
                                          </p:val>
                                        </p:tav>
                                      </p:tavLst>
                                    </p:anim>
                                    <p:anim calcmode="lin" valueType="num">
                                      <p:cBhvr>
                                        <p:cTn id="35" dur="800" decel="100000" fill="hold"/>
                                        <p:tgtEl>
                                          <p:spTgt spid="6"/>
                                        </p:tgtEl>
                                        <p:attrNameLst>
                                          <p:attrName>ppt_x</p:attrName>
                                        </p:attrNameLst>
                                      </p:cBhvr>
                                      <p:tavLst>
                                        <p:tav tm="0">
                                          <p:val>
                                            <p:strVal val="#ppt_x+0.4"/>
                                          </p:val>
                                        </p:tav>
                                        <p:tav tm="100000">
                                          <p:val>
                                            <p:strVal val="#ppt_x-0.05"/>
                                          </p:val>
                                        </p:tav>
                                      </p:tavLst>
                                    </p:anim>
                                    <p:anim calcmode="lin" valueType="num">
                                      <p:cBhvr>
                                        <p:cTn id="36" dur="800" decel="100000" fill="hold"/>
                                        <p:tgtEl>
                                          <p:spTgt spid="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solidFill>
                  <a:srgbClr val="C00000"/>
                </a:solidFill>
              </a:rPr>
              <a:t>Steroids</a:t>
            </a:r>
            <a:r>
              <a:rPr lang="en-US" dirty="0" smtClean="0"/>
              <a:t> </a:t>
            </a:r>
            <a:endParaRPr lang="en-US" dirty="0"/>
          </a:p>
        </p:txBody>
      </p:sp>
      <p:sp>
        <p:nvSpPr>
          <p:cNvPr id="3" name="Content Placeholder 2"/>
          <p:cNvSpPr>
            <a:spLocks noGrp="1"/>
          </p:cNvSpPr>
          <p:nvPr>
            <p:ph sz="half" idx="1"/>
          </p:nvPr>
        </p:nvSpPr>
        <p:spPr>
          <a:xfrm>
            <a:off x="0" y="609600"/>
            <a:ext cx="4572000" cy="4525963"/>
          </a:xfrm>
        </p:spPr>
        <p:txBody>
          <a:bodyPr/>
          <a:lstStyle/>
          <a:p>
            <a:r>
              <a:rPr lang="en-US" sz="2400" dirty="0" smtClean="0">
                <a:solidFill>
                  <a:srgbClr val="CC6600"/>
                </a:solidFill>
              </a:rPr>
              <a:t>Steroids are lipids that contain a carbon skeleton which consist of four fused rings. </a:t>
            </a:r>
          </a:p>
          <a:p>
            <a:r>
              <a:rPr lang="en-US" sz="2400" dirty="0" smtClean="0">
                <a:solidFill>
                  <a:srgbClr val="CC6600"/>
                </a:solidFill>
              </a:rPr>
              <a:t>Cholesterol is a steroid which is a common component of the cell membranes in animals.</a:t>
            </a:r>
          </a:p>
          <a:p>
            <a:r>
              <a:rPr lang="en-US" sz="2400" dirty="0" smtClean="0">
                <a:solidFill>
                  <a:srgbClr val="CC6600"/>
                </a:solidFill>
              </a:rPr>
              <a:t>Many hormones such as human sex steroid are produced by cholesterol.</a:t>
            </a:r>
            <a:endParaRPr lang="en-US" sz="2400" dirty="0" smtClean="0">
              <a:solidFill>
                <a:srgbClr val="CC6600"/>
              </a:solidFill>
            </a:endParaRPr>
          </a:p>
          <a:p>
            <a:r>
              <a:rPr lang="en-US" sz="2400" dirty="0" smtClean="0">
                <a:solidFill>
                  <a:srgbClr val="CC6600"/>
                </a:solidFill>
              </a:rPr>
              <a:t>Saturated fats and unsaturated fats play a heavy role on cholesterol levels in humans and too much can lead to health problems.</a:t>
            </a:r>
          </a:p>
          <a:p>
            <a:endParaRPr lang="en-US" sz="2400" dirty="0" smtClean="0"/>
          </a:p>
        </p:txBody>
      </p:sp>
      <p:pic>
        <p:nvPicPr>
          <p:cNvPr id="6146" name="Picture 2"/>
          <p:cNvPicPr>
            <a:picLocks noGrp="1" noChangeAspect="1" noChangeArrowheads="1"/>
          </p:cNvPicPr>
          <p:nvPr>
            <p:ph sz="half" idx="2"/>
          </p:nvPr>
        </p:nvPicPr>
        <p:blipFill>
          <a:blip r:embed="rId2"/>
          <a:srcRect/>
          <a:stretch>
            <a:fillRect/>
          </a:stretch>
        </p:blipFill>
        <p:spPr bwMode="auto">
          <a:xfrm>
            <a:off x="4838700" y="1295400"/>
            <a:ext cx="3810000" cy="36576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648200" y="4419600"/>
            <a:ext cx="2209800" cy="2200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6146"/>
                                        </p:tgtEl>
                                        <p:attrNameLst>
                                          <p:attrName>style.visibility</p:attrName>
                                        </p:attrNameLst>
                                      </p:cBhvr>
                                      <p:to>
                                        <p:strVal val="visible"/>
                                      </p:to>
                                    </p:set>
                                    <p:set>
                                      <p:cBhvr>
                                        <p:cTn id="15" dur="455" fill="hold">
                                          <p:stCondLst>
                                            <p:cond delay="0"/>
                                          </p:stCondLst>
                                        </p:cTn>
                                        <p:tgtEl>
                                          <p:spTgt spid="6146"/>
                                        </p:tgtEl>
                                        <p:attrNameLst>
                                          <p:attrName>style.rotation</p:attrName>
                                        </p:attrNameLst>
                                      </p:cBhvr>
                                      <p:to>
                                        <p:strVal val="-45.0"/>
                                      </p:to>
                                    </p:set>
                                    <p:anim calcmode="lin" valueType="num">
                                      <p:cBhvr>
                                        <p:cTn id="16" dur="455" fill="hold">
                                          <p:stCondLst>
                                            <p:cond delay="455"/>
                                          </p:stCondLst>
                                        </p:cTn>
                                        <p:tgtEl>
                                          <p:spTgt spid="6146"/>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6146"/>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6146"/>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6146"/>
                                        </p:tgtEl>
                                        <p:attrNameLst>
                                          <p:attrName>ppt_y</p:attrName>
                                        </p:attrNameLst>
                                      </p:cBhvr>
                                      <p:tavLst>
                                        <p:tav tm="0">
                                          <p:val>
                                            <p:strVal val="#ppt_y-(0.354*#ppt_w-0.172*#ppt_h)"/>
                                          </p:val>
                                        </p:tav>
                                        <p:tav tm="100000">
                                          <p:val>
                                            <p:strVal val="#ppt_y"/>
                                          </p:val>
                                        </p:tav>
                                      </p:tavLst>
                                    </p:anim>
                                  </p:childTnLst>
                                </p:cTn>
                              </p:par>
                              <p:par>
                                <p:cTn id="20" presetID="48" presetClass="entr" presetSubtype="0" accel="50000" fill="hold" nodeType="withEffect">
                                  <p:stCondLst>
                                    <p:cond delay="0"/>
                                  </p:stCondLst>
                                  <p:childTnLst>
                                    <p:set>
                                      <p:cBhvr>
                                        <p:cTn id="21" dur="1" fill="hold">
                                          <p:stCondLst>
                                            <p:cond delay="0"/>
                                          </p:stCondLst>
                                        </p:cTn>
                                        <p:tgtEl>
                                          <p:spTgt spid="6147"/>
                                        </p:tgtEl>
                                        <p:attrNameLst>
                                          <p:attrName>style.visibility</p:attrName>
                                        </p:attrNameLst>
                                      </p:cBhvr>
                                      <p:to>
                                        <p:strVal val="visible"/>
                                      </p:to>
                                    </p:set>
                                    <p:anim calcmode="lin" valueType="num">
                                      <p:cBhvr>
                                        <p:cTn id="22" dur="1000" fill="hold"/>
                                        <p:tgtEl>
                                          <p:spTgt spid="614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6147"/>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6147"/>
                                        </p:tgtEl>
                                        <p:attrNameLst>
                                          <p:attrName>ppt_y</p:attrName>
                                        </p:attrNameLst>
                                      </p:cBhvr>
                                      <p:tavLst>
                                        <p:tav tm="0">
                                          <p:val>
                                            <p:strVal val="#ppt_y"/>
                                          </p:val>
                                        </p:tav>
                                        <p:tav tm="100000">
                                          <p:val>
                                            <p:strVal val="#ppt_y"/>
                                          </p:val>
                                        </p:tav>
                                      </p:tavLst>
                                    </p:anim>
                                    <p:animEffect transition="in" filter="fade">
                                      <p:cBhvr>
                                        <p:cTn id="25" dur="1000"/>
                                        <p:tgtEl>
                                          <p:spTgt spid="6147"/>
                                        </p:tgtEl>
                                      </p:cBhvr>
                                    </p:animEffect>
                                  </p:childTnLst>
                                </p:cTn>
                              </p:par>
                            </p:childTnLst>
                          </p:cTn>
                        </p:par>
                      </p:childTnLst>
                    </p:cTn>
                  </p:par>
                  <p:par>
                    <p:cTn id="26" fill="hold">
                      <p:stCondLst>
                        <p:cond delay="indefinite"/>
                      </p:stCondLst>
                      <p:childTnLst>
                        <p:par>
                          <p:cTn id="27" fill="hold">
                            <p:stCondLst>
                              <p:cond delay="0"/>
                            </p:stCondLst>
                            <p:childTnLst>
                              <p:par>
                                <p:cTn id="28" presetID="28"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32" presetID="28"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36" presetID="28"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40" presetID="28" presetClass="entr" presetSubtype="0"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5000" fill="hold"/>
                                        <p:tgtEl>
                                          <p:spTgt spid="3">
                                            <p:txEl>
                                              <p:pRg st="3" end="3"/>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5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Proteins </a:t>
            </a:r>
            <a:endParaRPr lang="en-US" dirty="0"/>
          </a:p>
        </p:txBody>
      </p:sp>
      <p:sp>
        <p:nvSpPr>
          <p:cNvPr id="3" name="Content Placeholder 2"/>
          <p:cNvSpPr>
            <a:spLocks noGrp="1"/>
          </p:cNvSpPr>
          <p:nvPr>
            <p:ph sz="half" idx="1"/>
          </p:nvPr>
        </p:nvSpPr>
        <p:spPr>
          <a:xfrm>
            <a:off x="304800" y="0"/>
            <a:ext cx="4038600" cy="4525963"/>
          </a:xfrm>
        </p:spPr>
        <p:txBody>
          <a:bodyPr/>
          <a:lstStyle/>
          <a:p>
            <a:r>
              <a:rPr lang="en-US" sz="2400" dirty="0" smtClean="0">
                <a:solidFill>
                  <a:schemeClr val="accent2">
                    <a:lumMod val="60000"/>
                    <a:lumOff val="40000"/>
                  </a:schemeClr>
                </a:solidFill>
              </a:rPr>
              <a:t>Proteins account for about 50% of the dry </a:t>
            </a:r>
            <a:r>
              <a:rPr lang="en-US" sz="2400" dirty="0" smtClean="0">
                <a:solidFill>
                  <a:schemeClr val="accent2">
                    <a:lumMod val="60000"/>
                    <a:lumOff val="40000"/>
                  </a:schemeClr>
                </a:solidFill>
              </a:rPr>
              <a:t>                mass </a:t>
            </a:r>
            <a:r>
              <a:rPr lang="en-US" sz="2400" dirty="0" smtClean="0">
                <a:solidFill>
                  <a:schemeClr val="accent2">
                    <a:lumMod val="60000"/>
                    <a:lumOff val="40000"/>
                  </a:schemeClr>
                </a:solidFill>
              </a:rPr>
              <a:t>in organisms. Proteins can speed up chemical reactions, they play a role in structural support, storage, transport, cellular communication, movement, and defense against foreign substances. </a:t>
            </a:r>
          </a:p>
          <a:p>
            <a:r>
              <a:rPr lang="en-US" sz="2400" dirty="0" smtClean="0">
                <a:solidFill>
                  <a:schemeClr val="accent2">
                    <a:lumMod val="60000"/>
                    <a:lumOff val="40000"/>
                  </a:schemeClr>
                </a:solidFill>
              </a:rPr>
              <a:t>Enzymatic proteins aid in the selective acceleration of chemical reactions. They are the most important proteins and they regulate </a:t>
            </a:r>
            <a:r>
              <a:rPr lang="en-US" sz="2400" dirty="0" smtClean="0">
                <a:solidFill>
                  <a:schemeClr val="accent2">
                    <a:lumMod val="60000"/>
                    <a:lumOff val="40000"/>
                  </a:schemeClr>
                </a:solidFill>
              </a:rPr>
              <a:t>metabolism</a:t>
            </a:r>
            <a:endParaRPr lang="en-US" sz="2400" dirty="0" smtClean="0">
              <a:solidFill>
                <a:schemeClr val="accent2">
                  <a:lumMod val="60000"/>
                  <a:lumOff val="40000"/>
                </a:schemeClr>
              </a:solidFill>
            </a:endParaRPr>
          </a:p>
        </p:txBody>
      </p:sp>
      <p:sp>
        <p:nvSpPr>
          <p:cNvPr id="10" name="Content Placeholder 9"/>
          <p:cNvSpPr>
            <a:spLocks noGrp="1"/>
          </p:cNvSpPr>
          <p:nvPr>
            <p:ph sz="half" idx="2"/>
          </p:nvPr>
        </p:nvSpPr>
        <p:spPr>
          <a:xfrm>
            <a:off x="4648200" y="838200"/>
            <a:ext cx="4038600" cy="4525963"/>
          </a:xfrm>
        </p:spPr>
        <p:txBody>
          <a:bodyPr/>
          <a:lstStyle/>
          <a:p>
            <a:r>
              <a:rPr lang="en-US" sz="2400" dirty="0" smtClean="0">
                <a:solidFill>
                  <a:schemeClr val="accent2">
                    <a:lumMod val="60000"/>
                    <a:lumOff val="40000"/>
                  </a:schemeClr>
                </a:solidFill>
              </a:rPr>
              <a:t>by acting upon a catalyst speeding up the reaction.</a:t>
            </a:r>
          </a:p>
          <a:p>
            <a:r>
              <a:rPr lang="en-US" sz="2400" dirty="0" smtClean="0">
                <a:solidFill>
                  <a:schemeClr val="accent2">
                    <a:lumMod val="60000"/>
                    <a:lumOff val="40000"/>
                  </a:schemeClr>
                </a:solidFill>
              </a:rPr>
              <a:t>Storage proteins </a:t>
            </a:r>
            <a:r>
              <a:rPr lang="en-US" dirty="0" smtClean="0">
                <a:solidFill>
                  <a:schemeClr val="accent2">
                    <a:lumMod val="60000"/>
                    <a:lumOff val="40000"/>
                  </a:schemeClr>
                </a:solidFill>
              </a:rPr>
              <a:t>store </a:t>
            </a:r>
            <a:r>
              <a:rPr lang="en-US" sz="2400" dirty="0" smtClean="0">
                <a:solidFill>
                  <a:schemeClr val="accent2">
                    <a:lumMod val="60000"/>
                    <a:lumOff val="40000"/>
                  </a:schemeClr>
                </a:solidFill>
              </a:rPr>
              <a:t>amino acids</a:t>
            </a:r>
          </a:p>
          <a:p>
            <a:endParaRPr lang="en-US" dirty="0"/>
          </a:p>
        </p:txBody>
      </p:sp>
      <p:pic>
        <p:nvPicPr>
          <p:cNvPr id="9" name="Picture 8" descr="040121proteins.jpg"/>
          <p:cNvPicPr>
            <a:picLocks noChangeAspect="1"/>
          </p:cNvPicPr>
          <p:nvPr/>
        </p:nvPicPr>
        <p:blipFill>
          <a:blip r:embed="rId2"/>
          <a:stretch>
            <a:fillRect/>
          </a:stretch>
        </p:blipFill>
        <p:spPr>
          <a:xfrm>
            <a:off x="4191000" y="2590800"/>
            <a:ext cx="4762500" cy="4067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p:cTn id="2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0" end="0"/>
                                            </p:txEl>
                                          </p:spTgt>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 calcmode="lin" valueType="num">
                                      <p:cBhvr>
                                        <p:cTn id="26"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1" nodeType="clickEffect">
                                  <p:stCondLst>
                                    <p:cond delay="0"/>
                                  </p:stCondLst>
                                  <p:iterate type="lt">
                                    <p:tmPct val="0"/>
                                  </p:iterate>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2"/>
                                        </p:tgtEl>
                                        <p:attrNameLst>
                                          <p:attrName>ppt_y</p:attrName>
                                        </p:attrNameLst>
                                      </p:cBhvr>
                                      <p:tavLst>
                                        <p:tav tm="0">
                                          <p:val>
                                            <p:strVal val="#ppt_y"/>
                                          </p:val>
                                        </p:tav>
                                        <p:tav tm="100000">
                                          <p:val>
                                            <p:strVal val="#ppt_y"/>
                                          </p:val>
                                        </p:tav>
                                      </p:tavLst>
                                    </p:anim>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59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sz="2800" dirty="0" smtClean="0">
                <a:solidFill>
                  <a:schemeClr val="accent2">
                    <a:lumMod val="60000"/>
                    <a:lumOff val="40000"/>
                  </a:schemeClr>
                </a:solidFill>
              </a:rPr>
              <a:t>Transport proteins aids in the transport of other substances.</a:t>
            </a:r>
          </a:p>
          <a:p>
            <a:r>
              <a:rPr lang="en-US" sz="2800" dirty="0" smtClean="0">
                <a:solidFill>
                  <a:schemeClr val="accent2">
                    <a:lumMod val="60000"/>
                    <a:lumOff val="40000"/>
                  </a:schemeClr>
                </a:solidFill>
              </a:rPr>
              <a:t>Hormonal proteins coordinate the organisms activities</a:t>
            </a:r>
          </a:p>
          <a:p>
            <a:r>
              <a:rPr lang="en-US" sz="2800" dirty="0" smtClean="0">
                <a:solidFill>
                  <a:schemeClr val="accent2">
                    <a:lumMod val="60000"/>
                    <a:lumOff val="40000"/>
                  </a:schemeClr>
                </a:solidFill>
              </a:rPr>
              <a:t>Receptor proteins respond to the cell’s stimuli </a:t>
            </a:r>
          </a:p>
          <a:p>
            <a:r>
              <a:rPr lang="en-US" sz="2800" dirty="0" smtClean="0">
                <a:solidFill>
                  <a:schemeClr val="accent2">
                    <a:lumMod val="60000"/>
                    <a:lumOff val="40000"/>
                  </a:schemeClr>
                </a:solidFill>
              </a:rPr>
              <a:t>Contractile and motor proteins control the movement in a cell</a:t>
            </a:r>
          </a:p>
          <a:p>
            <a:r>
              <a:rPr lang="en-US" sz="2800" dirty="0" smtClean="0">
                <a:solidFill>
                  <a:schemeClr val="accent2">
                    <a:lumMod val="60000"/>
                    <a:lumOff val="40000"/>
                  </a:schemeClr>
                </a:solidFill>
              </a:rPr>
              <a:t>The defense proteins protect and fight against disease</a:t>
            </a:r>
          </a:p>
          <a:p>
            <a:pPr>
              <a:buNone/>
            </a:pPr>
            <a:endParaRPr lang="en-US" dirty="0" smtClean="0"/>
          </a:p>
        </p:txBody>
      </p:sp>
      <p:pic>
        <p:nvPicPr>
          <p:cNvPr id="6" name="Picture 5" descr="protein.jpg"/>
          <p:cNvPicPr>
            <a:picLocks noChangeAspect="1"/>
          </p:cNvPicPr>
          <p:nvPr/>
        </p:nvPicPr>
        <p:blipFill>
          <a:blip r:embed="rId2"/>
          <a:stretch>
            <a:fillRect/>
          </a:stretch>
        </p:blipFill>
        <p:spPr>
          <a:xfrm>
            <a:off x="2286000" y="4038600"/>
            <a:ext cx="5105400"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3">
                                            <p:txEl>
                                              <p:pRg st="1" end="1"/>
                                            </p:txEl>
                                          </p:spTgt>
                                        </p:tgtEl>
                                        <p:attrNameLst>
                                          <p:attrName>ppt_x</p:attrName>
                                        </p:attrNameLst>
                                      </p:cBhvr>
                                    </p:anim>
                                    <p:anim from="0" to="-1.0" calcmode="lin" valueType="num">
                                      <p:cBhvr>
                                        <p:cTn id="14" dur="200" decel="50000" autoRev="1" fill="hold">
                                          <p:stCondLst>
                                            <p:cond delay="600"/>
                                          </p:stCondLst>
                                        </p:cTn>
                                        <p:tgtEl>
                                          <p:spTgt spid="3">
                                            <p:txEl>
                                              <p:pRg st="1" end="1"/>
                                            </p:txEl>
                                          </p:spTgt>
                                        </p:tgtEl>
                                        <p:attrNameLst>
                                          <p:attrName>xshear</p:attrName>
                                        </p:attrNameLst>
                                      </p:cBhvr>
                                    </p:anim>
                                    <p:animScale>
                                      <p:cBhvr>
                                        <p:cTn id="15" dur="200" decel="100000" autoRev="1" fill="hold">
                                          <p:stCondLst>
                                            <p:cond delay="600"/>
                                          </p:stCondLst>
                                        </p:cTn>
                                        <p:tgtEl>
                                          <p:spTgt spid="3">
                                            <p:txEl>
                                              <p:pRg st="1" end="1"/>
                                            </p:txEl>
                                          </p:spTgt>
                                        </p:tgtEl>
                                      </p:cBhvr>
                                      <p:from x="100000" y="100000"/>
                                      <p:to x="80000" y="100000"/>
                                    </p:animScale>
                                    <p:anim by="(#ppt_h/3+#ppt_w*0.1)" calcmode="lin" valueType="num">
                                      <p:cBhvr additive="sum">
                                        <p:cTn id="16" dur="200" decel="100000" autoRev="1" fill="hold">
                                          <p:stCondLst>
                                            <p:cond delay="600"/>
                                          </p:stCondLst>
                                        </p:cTn>
                                        <p:tgtEl>
                                          <p:spTgt spid="3">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from="(-#ppt_w/2)" to="(#ppt_x)" calcmode="lin" valueType="num">
                                      <p:cBhvr>
                                        <p:cTn id="19" dur="600" fill="hold">
                                          <p:stCondLst>
                                            <p:cond delay="0"/>
                                          </p:stCondLst>
                                        </p:cTn>
                                        <p:tgtEl>
                                          <p:spTgt spid="3">
                                            <p:txEl>
                                              <p:pRg st="2" end="2"/>
                                            </p:txEl>
                                          </p:spTgt>
                                        </p:tgtEl>
                                        <p:attrNameLst>
                                          <p:attrName>ppt_x</p:attrName>
                                        </p:attrNameLst>
                                      </p:cBhvr>
                                    </p:anim>
                                    <p:anim from="0" to="-1.0" calcmode="lin" valueType="num">
                                      <p:cBhvr>
                                        <p:cTn id="20" dur="200" decel="50000" autoRev="1" fill="hold">
                                          <p:stCondLst>
                                            <p:cond delay="600"/>
                                          </p:stCondLst>
                                        </p:cTn>
                                        <p:tgtEl>
                                          <p:spTgt spid="3">
                                            <p:txEl>
                                              <p:pRg st="2" end="2"/>
                                            </p:txEl>
                                          </p:spTgt>
                                        </p:tgtEl>
                                        <p:attrNameLst>
                                          <p:attrName>xshear</p:attrName>
                                        </p:attrNameLst>
                                      </p:cBhvr>
                                    </p:anim>
                                    <p:animScale>
                                      <p:cBhvr>
                                        <p:cTn id="21" dur="200" decel="100000" autoRev="1" fill="hold">
                                          <p:stCondLst>
                                            <p:cond delay="600"/>
                                          </p:stCondLst>
                                        </p:cTn>
                                        <p:tgtEl>
                                          <p:spTgt spid="3">
                                            <p:txEl>
                                              <p:pRg st="2" end="2"/>
                                            </p:txEl>
                                          </p:spTgt>
                                        </p:tgtEl>
                                      </p:cBhvr>
                                      <p:from x="100000" y="100000"/>
                                      <p:to x="80000" y="100000"/>
                                    </p:animScale>
                                    <p:anim by="(#ppt_h/3+#ppt_w*0.1)" calcmode="lin" valueType="num">
                                      <p:cBhvr additive="sum">
                                        <p:cTn id="22" dur="200" decel="100000" autoRev="1" fill="hold">
                                          <p:stCondLst>
                                            <p:cond delay="600"/>
                                          </p:stCondLst>
                                        </p:cTn>
                                        <p:tgtEl>
                                          <p:spTgt spid="3">
                                            <p:txEl>
                                              <p:pRg st="2" end="2"/>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from="(-#ppt_w/2)" to="(#ppt_x)" calcmode="lin" valueType="num">
                                      <p:cBhvr>
                                        <p:cTn id="25" dur="600" fill="hold">
                                          <p:stCondLst>
                                            <p:cond delay="0"/>
                                          </p:stCondLst>
                                        </p:cTn>
                                        <p:tgtEl>
                                          <p:spTgt spid="3">
                                            <p:txEl>
                                              <p:pRg st="3" end="3"/>
                                            </p:txEl>
                                          </p:spTgt>
                                        </p:tgtEl>
                                        <p:attrNameLst>
                                          <p:attrName>ppt_x</p:attrName>
                                        </p:attrNameLst>
                                      </p:cBhvr>
                                    </p:anim>
                                    <p:anim from="0" to="-1.0" calcmode="lin" valueType="num">
                                      <p:cBhvr>
                                        <p:cTn id="26" dur="200" decel="50000" autoRev="1" fill="hold">
                                          <p:stCondLst>
                                            <p:cond delay="600"/>
                                          </p:stCondLst>
                                        </p:cTn>
                                        <p:tgtEl>
                                          <p:spTgt spid="3">
                                            <p:txEl>
                                              <p:pRg st="3" end="3"/>
                                            </p:txEl>
                                          </p:spTgt>
                                        </p:tgtEl>
                                        <p:attrNameLst>
                                          <p:attrName>xshear</p:attrName>
                                        </p:attrNameLst>
                                      </p:cBhvr>
                                    </p:anim>
                                    <p:animScale>
                                      <p:cBhvr>
                                        <p:cTn id="27" dur="200" decel="100000" autoRev="1" fill="hold">
                                          <p:stCondLst>
                                            <p:cond delay="600"/>
                                          </p:stCondLst>
                                        </p:cTn>
                                        <p:tgtEl>
                                          <p:spTgt spid="3">
                                            <p:txEl>
                                              <p:pRg st="3" end="3"/>
                                            </p:txEl>
                                          </p:spTgt>
                                        </p:tgtEl>
                                      </p:cBhvr>
                                      <p:from x="100000" y="100000"/>
                                      <p:to x="80000" y="100000"/>
                                    </p:animScale>
                                    <p:anim by="(#ppt_h/3+#ppt_w*0.1)" calcmode="lin" valueType="num">
                                      <p:cBhvr additive="sum">
                                        <p:cTn id="28" dur="200" decel="100000" autoRev="1" fill="hold">
                                          <p:stCondLst>
                                            <p:cond delay="600"/>
                                          </p:stCondLst>
                                        </p:cTn>
                                        <p:tgtEl>
                                          <p:spTgt spid="3">
                                            <p:txEl>
                                              <p:pRg st="3" end="3"/>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3">
                                            <p:txEl>
                                              <p:pRg st="4" end="4"/>
                                            </p:txEl>
                                          </p:spTgt>
                                        </p:tgtEl>
                                        <p:attrNameLst>
                                          <p:attrName>ppt_x</p:attrName>
                                        </p:attrNameLst>
                                      </p:cBhvr>
                                    </p:anim>
                                    <p:anim from="0" to="-1.0" calcmode="lin" valueType="num">
                                      <p:cBhvr>
                                        <p:cTn id="32" dur="200" decel="50000" autoRev="1" fill="hold">
                                          <p:stCondLst>
                                            <p:cond delay="600"/>
                                          </p:stCondLst>
                                        </p:cTn>
                                        <p:tgtEl>
                                          <p:spTgt spid="3">
                                            <p:txEl>
                                              <p:pRg st="4" end="4"/>
                                            </p:txEl>
                                          </p:spTgt>
                                        </p:tgtEl>
                                        <p:attrNameLst>
                                          <p:attrName>xshear</p:attrName>
                                        </p:attrNameLst>
                                      </p:cBhvr>
                                    </p:anim>
                                    <p:animScale>
                                      <p:cBhvr>
                                        <p:cTn id="33" dur="200" decel="100000" autoRev="1" fill="hold">
                                          <p:stCondLst>
                                            <p:cond delay="600"/>
                                          </p:stCondLst>
                                        </p:cTn>
                                        <p:tgtEl>
                                          <p:spTgt spid="3">
                                            <p:txEl>
                                              <p:pRg st="4" end="4"/>
                                            </p:txEl>
                                          </p:spTgt>
                                        </p:tgtEl>
                                      </p:cBhvr>
                                      <p:from x="100000" y="100000"/>
                                      <p:to x="80000" y="100000"/>
                                    </p:animScale>
                                    <p:anim by="(#ppt_h/3+#ppt_w*0.1)" calcmode="lin" valueType="num">
                                      <p:cBhvr additive="sum">
                                        <p:cTn id="34"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6"/>
                                        </p:tgtEl>
                                        <p:attrNameLst>
                                          <p:attrName>ppt_y</p:attrName>
                                        </p:attrNameLst>
                                      </p:cBhvr>
                                      <p:tavLst>
                                        <p:tav tm="0">
                                          <p:val>
                                            <p:strVal val="#ppt_y"/>
                                          </p:val>
                                        </p:tav>
                                        <p:tav tm="100000">
                                          <p:val>
                                            <p:strVal val="#ppt_y"/>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419600" y="2133600"/>
            <a:ext cx="4572000" cy="4419600"/>
          </a:xfrm>
          <a:prstGeom prst="rect">
            <a:avLst/>
          </a:prstGeom>
          <a:noFill/>
          <a:ln w="9525">
            <a:noFill/>
            <a:miter lim="800000"/>
            <a:headEnd/>
            <a:tailEnd/>
          </a:ln>
          <a:effectLst/>
        </p:spPr>
      </p:pic>
      <p:sp>
        <p:nvSpPr>
          <p:cNvPr id="2" name="Title 1"/>
          <p:cNvSpPr>
            <a:spLocks noGrp="1"/>
          </p:cNvSpPr>
          <p:nvPr>
            <p:ph type="title"/>
          </p:nvPr>
        </p:nvSpPr>
        <p:spPr>
          <a:xfrm>
            <a:off x="914400" y="0"/>
            <a:ext cx="8229600" cy="1143000"/>
          </a:xfrm>
        </p:spPr>
        <p:txBody>
          <a:bodyPr/>
          <a:lstStyle/>
          <a:p>
            <a:r>
              <a:rPr lang="en-US" dirty="0" smtClean="0"/>
              <a:t>Amino Acids </a:t>
            </a:r>
            <a:endParaRPr lang="en-US" dirty="0"/>
          </a:p>
        </p:txBody>
      </p:sp>
      <p:sp>
        <p:nvSpPr>
          <p:cNvPr id="3" name="Content Placeholder 2"/>
          <p:cNvSpPr>
            <a:spLocks noGrp="1"/>
          </p:cNvSpPr>
          <p:nvPr>
            <p:ph sz="half" idx="1"/>
          </p:nvPr>
        </p:nvSpPr>
        <p:spPr>
          <a:xfrm>
            <a:off x="0" y="762000"/>
            <a:ext cx="4648200" cy="4525963"/>
          </a:xfrm>
        </p:spPr>
        <p:txBody>
          <a:bodyPr/>
          <a:lstStyle/>
          <a:p>
            <a:r>
              <a:rPr lang="en-US" sz="2400" dirty="0" smtClean="0">
                <a:solidFill>
                  <a:srgbClr val="7030A0"/>
                </a:solidFill>
              </a:rPr>
              <a:t>Amino acids are monomer and they are organic molecules which posses both a carboxyl, amino group, hydrogen atom and the R group side chain. </a:t>
            </a:r>
          </a:p>
          <a:p>
            <a:r>
              <a:rPr lang="en-US" sz="2400" dirty="0" smtClean="0">
                <a:solidFill>
                  <a:srgbClr val="7030A0"/>
                </a:solidFill>
              </a:rPr>
              <a:t>The side chain determines the unique characteristics of an amino acid and are most </a:t>
            </a:r>
            <a:r>
              <a:rPr lang="en-US" sz="2400" dirty="0" smtClean="0">
                <a:solidFill>
                  <a:srgbClr val="7030A0"/>
                </a:solidFill>
              </a:rPr>
              <a:t>found </a:t>
            </a:r>
            <a:r>
              <a:rPr lang="en-US" sz="2400" dirty="0" smtClean="0">
                <a:solidFill>
                  <a:srgbClr val="7030A0"/>
                </a:solidFill>
              </a:rPr>
              <a:t>in acidic amino acids</a:t>
            </a:r>
            <a:r>
              <a:rPr lang="en-US" sz="2400" dirty="0" smtClean="0">
                <a:solidFill>
                  <a:srgbClr val="7030A0"/>
                </a:solidFill>
              </a:rPr>
              <a:t>. </a:t>
            </a:r>
            <a:endParaRPr lang="en-US" sz="2400" dirty="0" smtClean="0">
              <a:solidFill>
                <a:srgbClr val="7030A0"/>
              </a:solidFill>
            </a:endParaRPr>
          </a:p>
          <a:p>
            <a:r>
              <a:rPr lang="en-US" sz="2400" dirty="0" smtClean="0">
                <a:solidFill>
                  <a:srgbClr val="7030A0"/>
                </a:solidFill>
              </a:rPr>
              <a:t>Amino </a:t>
            </a:r>
            <a:r>
              <a:rPr lang="en-US" sz="2400" dirty="0" smtClean="0">
                <a:solidFill>
                  <a:srgbClr val="7030A0"/>
                </a:solidFill>
              </a:rPr>
              <a:t>acids join and form polymers by dehydration reactions and when the carboxyl and the </a:t>
            </a:r>
            <a:endParaRPr lang="en-US" sz="2400" dirty="0" smtClean="0">
              <a:solidFill>
                <a:srgbClr val="7030A0"/>
              </a:solidFill>
            </a:endParaRPr>
          </a:p>
        </p:txBody>
      </p:sp>
      <p:sp>
        <p:nvSpPr>
          <p:cNvPr id="5" name="Content Placeholder 4"/>
          <p:cNvSpPr>
            <a:spLocks noGrp="1"/>
          </p:cNvSpPr>
          <p:nvPr>
            <p:ph sz="half" idx="2"/>
          </p:nvPr>
        </p:nvSpPr>
        <p:spPr>
          <a:xfrm>
            <a:off x="4572000" y="762000"/>
            <a:ext cx="4038600" cy="4525963"/>
          </a:xfrm>
        </p:spPr>
        <p:txBody>
          <a:bodyPr/>
          <a:lstStyle/>
          <a:p>
            <a:r>
              <a:rPr lang="en-US" sz="2400" dirty="0" smtClean="0">
                <a:solidFill>
                  <a:srgbClr val="7030A0"/>
                </a:solidFill>
              </a:rPr>
              <a:t>amino </a:t>
            </a:r>
            <a:r>
              <a:rPr lang="en-US" sz="2400" dirty="0" smtClean="0">
                <a:solidFill>
                  <a:srgbClr val="7030A0"/>
                </a:solidFill>
              </a:rPr>
              <a:t>groups are positioned next to each other.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1" end="1"/>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0" end="0"/>
                                            </p:txEl>
                                          </p:spTgt>
                                        </p:tgtEl>
                                        <p:attrNameLst>
                                          <p:attrName>ppt_h</p:attrName>
                                        </p:attrNameLst>
                                      </p:cBhvr>
                                      <p:tavLst>
                                        <p:tav tm="0">
                                          <p:val>
                                            <p:strVal val="#ppt_h"/>
                                          </p:val>
                                        </p:tav>
                                        <p:tav tm="100000">
                                          <p:val>
                                            <p:strVal val="#ppt_h"/>
                                          </p:val>
                                        </p:tav>
                                      </p:tavLst>
                                    </p:anim>
                                  </p:childTnLst>
                                </p:cTn>
                              </p:par>
                              <p:par>
                                <p:cTn id="29" presetID="51" presetClass="entr" presetSubtype="0" fill="hold" nodeType="withEffect">
                                  <p:stCondLst>
                                    <p:cond delay="0"/>
                                  </p:stCondLst>
                                  <p:childTnLst>
                                    <p:set>
                                      <p:cBhvr>
                                        <p:cTn id="30" dur="1" fill="hold">
                                          <p:stCondLst>
                                            <p:cond delay="0"/>
                                          </p:stCondLst>
                                        </p:cTn>
                                        <p:tgtEl>
                                          <p:spTgt spid="9218"/>
                                        </p:tgtEl>
                                        <p:attrNameLst>
                                          <p:attrName>style.visibility</p:attrName>
                                        </p:attrNameLst>
                                      </p:cBhvr>
                                      <p:to>
                                        <p:strVal val="visible"/>
                                      </p:to>
                                    </p:set>
                                    <p:animEffect transition="in" filter="fade">
                                      <p:cBhvr>
                                        <p:cTn id="31" dur="770" decel="100000"/>
                                        <p:tgtEl>
                                          <p:spTgt spid="9218"/>
                                        </p:tgtEl>
                                      </p:cBhvr>
                                    </p:animEffect>
                                    <p:animScale>
                                      <p:cBhvr>
                                        <p:cTn id="32" dur="770" decel="100000"/>
                                        <p:tgtEl>
                                          <p:spTgt spid="9218"/>
                                        </p:tgtEl>
                                      </p:cBhvr>
                                      <p:from x="10000" y="10000"/>
                                      <p:to x="200000" y="450000"/>
                                    </p:animScale>
                                    <p:animScale>
                                      <p:cBhvr>
                                        <p:cTn id="33" dur="1230" accel="100000" fill="hold">
                                          <p:stCondLst>
                                            <p:cond delay="770"/>
                                          </p:stCondLst>
                                        </p:cTn>
                                        <p:tgtEl>
                                          <p:spTgt spid="9218"/>
                                        </p:tgtEl>
                                      </p:cBhvr>
                                      <p:from x="200000" y="450000"/>
                                      <p:to x="100000" y="100000"/>
                                    </p:animScale>
                                    <p:set>
                                      <p:cBhvr>
                                        <p:cTn id="34" dur="770" fill="hold"/>
                                        <p:tgtEl>
                                          <p:spTgt spid="9218"/>
                                        </p:tgtEl>
                                        <p:attrNameLst>
                                          <p:attrName>ppt_x</p:attrName>
                                        </p:attrNameLst>
                                      </p:cBhvr>
                                      <p:to>
                                        <p:strVal val="(0.5)"/>
                                      </p:to>
                                    </p:set>
                                    <p:anim from="(0.5)" to="(#ppt_x)" calcmode="lin" valueType="num">
                                      <p:cBhvr>
                                        <p:cTn id="35" dur="1230" accel="100000" fill="hold">
                                          <p:stCondLst>
                                            <p:cond delay="770"/>
                                          </p:stCondLst>
                                        </p:cTn>
                                        <p:tgtEl>
                                          <p:spTgt spid="9218"/>
                                        </p:tgtEl>
                                        <p:attrNameLst>
                                          <p:attrName>ppt_x</p:attrName>
                                        </p:attrNameLst>
                                      </p:cBhvr>
                                    </p:anim>
                                    <p:set>
                                      <p:cBhvr>
                                        <p:cTn id="36" dur="770" fill="hold"/>
                                        <p:tgtEl>
                                          <p:spTgt spid="9218"/>
                                        </p:tgtEl>
                                        <p:attrNameLst>
                                          <p:attrName>ppt_y</p:attrName>
                                        </p:attrNameLst>
                                      </p:cBhvr>
                                      <p:to>
                                        <p:strVal val="(#ppt_y+0.4)"/>
                                      </p:to>
                                    </p:set>
                                    <p:anim from="(#ppt_y+0.4)" to="(#ppt_y)" calcmode="lin" valueType="num">
                                      <p:cBhvr>
                                        <p:cTn id="37" dur="1230" accel="100000" fill="hold">
                                          <p:stCondLst>
                                            <p:cond delay="770"/>
                                          </p:stCondLst>
                                        </p:cTn>
                                        <p:tgtEl>
                                          <p:spTgt spid="9218"/>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5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770" decel="100000"/>
                                        <p:tgtEl>
                                          <p:spTgt spid="2"/>
                                        </p:tgtEl>
                                      </p:cBhvr>
                                    </p:animEffect>
                                    <p:animScale>
                                      <p:cBhvr>
                                        <p:cTn id="43" dur="770" decel="100000"/>
                                        <p:tgtEl>
                                          <p:spTgt spid="2"/>
                                        </p:tgtEl>
                                      </p:cBhvr>
                                      <p:from x="10000" y="10000"/>
                                      <p:to x="200000" y="450000"/>
                                    </p:animScale>
                                    <p:animScale>
                                      <p:cBhvr>
                                        <p:cTn id="44" dur="1230" accel="100000" fill="hold">
                                          <p:stCondLst>
                                            <p:cond delay="770"/>
                                          </p:stCondLst>
                                        </p:cTn>
                                        <p:tgtEl>
                                          <p:spTgt spid="2"/>
                                        </p:tgtEl>
                                      </p:cBhvr>
                                      <p:from x="200000" y="450000"/>
                                      <p:to x="100000" y="100000"/>
                                    </p:animScale>
                                    <p:set>
                                      <p:cBhvr>
                                        <p:cTn id="45" dur="770" fill="hold"/>
                                        <p:tgtEl>
                                          <p:spTgt spid="2"/>
                                        </p:tgtEl>
                                        <p:attrNameLst>
                                          <p:attrName>ppt_x</p:attrName>
                                        </p:attrNameLst>
                                      </p:cBhvr>
                                      <p:to>
                                        <p:strVal val="(0.5)"/>
                                      </p:to>
                                    </p:set>
                                    <p:anim from="(0.5)" to="(#ppt_x)" calcmode="lin" valueType="num">
                                      <p:cBhvr>
                                        <p:cTn id="46" dur="1230" accel="100000" fill="hold">
                                          <p:stCondLst>
                                            <p:cond delay="770"/>
                                          </p:stCondLst>
                                        </p:cTn>
                                        <p:tgtEl>
                                          <p:spTgt spid="2"/>
                                        </p:tgtEl>
                                        <p:attrNameLst>
                                          <p:attrName>ppt_x</p:attrName>
                                        </p:attrNameLst>
                                      </p:cBhvr>
                                    </p:anim>
                                    <p:set>
                                      <p:cBhvr>
                                        <p:cTn id="47" dur="770" fill="hold"/>
                                        <p:tgtEl>
                                          <p:spTgt spid="2"/>
                                        </p:tgtEl>
                                        <p:attrNameLst>
                                          <p:attrName>ppt_y</p:attrName>
                                        </p:attrNameLst>
                                      </p:cBhvr>
                                      <p:to>
                                        <p:strVal val="(#ppt_y+0.4)"/>
                                      </p:to>
                                    </p:set>
                                    <p:anim from="(#ppt_y+0.4)" to="(#ppt_y)" calcmode="lin" valueType="num">
                                      <p:cBhvr>
                                        <p:cTn id="48"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lstStyle/>
          <a:p>
            <a:r>
              <a:rPr lang="en-US" dirty="0" smtClean="0">
                <a:solidFill>
                  <a:srgbClr val="7030A0"/>
                </a:solidFill>
              </a:rPr>
              <a:t>This results in a covalent bond called a peptide bond.</a:t>
            </a:r>
          </a:p>
          <a:p>
            <a:r>
              <a:rPr lang="en-US" dirty="0" smtClean="0">
                <a:solidFill>
                  <a:srgbClr val="7030A0"/>
                </a:solidFill>
              </a:rPr>
              <a:t>A polypeptide is created when this reaction is completed over and over again.</a:t>
            </a:r>
          </a:p>
          <a:p>
            <a:endParaRPr lang="en-US" dirty="0"/>
          </a:p>
        </p:txBody>
      </p:sp>
      <p:pic>
        <p:nvPicPr>
          <p:cNvPr id="4" name="Picture 3" descr="polypeptides1.jpg"/>
          <p:cNvPicPr>
            <a:picLocks noChangeAspect="1"/>
          </p:cNvPicPr>
          <p:nvPr/>
        </p:nvPicPr>
        <p:blipFill>
          <a:blip r:embed="rId2"/>
          <a:stretch>
            <a:fillRect/>
          </a:stretch>
        </p:blipFill>
        <p:spPr>
          <a:xfrm>
            <a:off x="1676400" y="2743200"/>
            <a:ext cx="62484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Polypeptides</a:t>
            </a:r>
            <a:r>
              <a:rPr lang="en-US" dirty="0" smtClean="0"/>
              <a:t> </a:t>
            </a:r>
            <a:endParaRPr lang="en-US" dirty="0"/>
          </a:p>
        </p:txBody>
      </p:sp>
      <p:sp>
        <p:nvSpPr>
          <p:cNvPr id="3" name="Content Placeholder 2"/>
          <p:cNvSpPr>
            <a:spLocks noGrp="1"/>
          </p:cNvSpPr>
          <p:nvPr>
            <p:ph sz="half" idx="1"/>
          </p:nvPr>
        </p:nvSpPr>
        <p:spPr>
          <a:xfrm>
            <a:off x="381000" y="1219200"/>
            <a:ext cx="4038600" cy="4525963"/>
          </a:xfrm>
        </p:spPr>
        <p:txBody>
          <a:bodyPr/>
          <a:lstStyle/>
          <a:p>
            <a:r>
              <a:rPr lang="en-US" dirty="0" smtClean="0">
                <a:solidFill>
                  <a:srgbClr val="008000"/>
                </a:solidFill>
              </a:rPr>
              <a:t>Polypeptides are the polymers of proteins and a specific protein consist of one or more polypeptide folded and coiled into specific structures.</a:t>
            </a:r>
          </a:p>
          <a:p>
            <a:r>
              <a:rPr lang="en-US" dirty="0" smtClean="0">
                <a:solidFill>
                  <a:srgbClr val="008000"/>
                </a:solidFill>
              </a:rPr>
              <a:t>The amino acids sequences usually determine what three- dimensional shape the protein will take.</a:t>
            </a:r>
            <a:endParaRPr lang="en-US" dirty="0">
              <a:solidFill>
                <a:srgbClr val="008000"/>
              </a:solidFill>
            </a:endParaRPr>
          </a:p>
        </p:txBody>
      </p:sp>
      <p:sp>
        <p:nvSpPr>
          <p:cNvPr id="7" name="Content Placeholder 6"/>
          <p:cNvSpPr>
            <a:spLocks noGrp="1"/>
          </p:cNvSpPr>
          <p:nvPr>
            <p:ph sz="half" idx="2"/>
          </p:nvPr>
        </p:nvSpPr>
        <p:spPr/>
        <p:txBody>
          <a:bodyPr/>
          <a:lstStyle/>
          <a:p>
            <a:endParaRPr lang="en-US"/>
          </a:p>
        </p:txBody>
      </p:sp>
      <p:pic>
        <p:nvPicPr>
          <p:cNvPr id="6" name="Picture 5" descr="secyh_big.png"/>
          <p:cNvPicPr>
            <a:picLocks noChangeAspect="1"/>
          </p:cNvPicPr>
          <p:nvPr/>
        </p:nvPicPr>
        <p:blipFill>
          <a:blip r:embed="rId2"/>
          <a:stretch>
            <a:fillRect/>
          </a:stretch>
        </p:blipFill>
        <p:spPr>
          <a:xfrm>
            <a:off x="4648200" y="1600200"/>
            <a:ext cx="4038600" cy="487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Primary Structure </a:t>
            </a:r>
            <a:endParaRPr lang="en-US" dirty="0">
              <a:solidFill>
                <a:schemeClr val="accent2">
                  <a:lumMod val="75000"/>
                </a:schemeClr>
              </a:solidFill>
            </a:endParaRPr>
          </a:p>
        </p:txBody>
      </p:sp>
      <p:sp>
        <p:nvSpPr>
          <p:cNvPr id="3" name="Content Placeholder 2"/>
          <p:cNvSpPr>
            <a:spLocks noGrp="1"/>
          </p:cNvSpPr>
          <p:nvPr>
            <p:ph sz="half" idx="1"/>
          </p:nvPr>
        </p:nvSpPr>
        <p:spPr/>
        <p:txBody>
          <a:bodyPr/>
          <a:lstStyle/>
          <a:p>
            <a:r>
              <a:rPr lang="en-US" dirty="0" smtClean="0">
                <a:solidFill>
                  <a:schemeClr val="accent2">
                    <a:lumMod val="75000"/>
                  </a:schemeClr>
                </a:solidFill>
              </a:rPr>
              <a:t>Is a protein’s unique sequence of amino acids</a:t>
            </a:r>
          </a:p>
          <a:p>
            <a:r>
              <a:rPr lang="en-US" dirty="0" smtClean="0">
                <a:solidFill>
                  <a:schemeClr val="accent2">
                    <a:lumMod val="75000"/>
                  </a:schemeClr>
                </a:solidFill>
              </a:rPr>
              <a:t>Ex. </a:t>
            </a:r>
            <a:r>
              <a:rPr lang="en-US" dirty="0" err="1" smtClean="0">
                <a:solidFill>
                  <a:schemeClr val="accent2">
                    <a:lumMod val="75000"/>
                  </a:schemeClr>
                </a:solidFill>
              </a:rPr>
              <a:t>Transthyretin</a:t>
            </a:r>
            <a:r>
              <a:rPr lang="en-US" dirty="0" smtClean="0">
                <a:solidFill>
                  <a:schemeClr val="accent2">
                    <a:lumMod val="75000"/>
                  </a:schemeClr>
                </a:solidFill>
              </a:rPr>
              <a:t> is a globular protein that transports vitamin A and a thyroid hormone throughout the body.</a:t>
            </a:r>
          </a:p>
          <a:p>
            <a:endParaRPr lang="en-US" dirty="0"/>
          </a:p>
        </p:txBody>
      </p:sp>
      <p:sp>
        <p:nvSpPr>
          <p:cNvPr id="7" name="Content Placeholder 6"/>
          <p:cNvSpPr>
            <a:spLocks noGrp="1"/>
          </p:cNvSpPr>
          <p:nvPr>
            <p:ph sz="half" idx="2"/>
          </p:nvPr>
        </p:nvSpPr>
        <p:spPr/>
        <p:txBody>
          <a:bodyPr/>
          <a:lstStyle/>
          <a:p>
            <a:endParaRPr lang="en-US"/>
          </a:p>
        </p:txBody>
      </p:sp>
      <p:pic>
        <p:nvPicPr>
          <p:cNvPr id="4" name="Picture 3" descr="lysozyme.gif"/>
          <p:cNvPicPr>
            <a:picLocks noChangeAspect="1"/>
          </p:cNvPicPr>
          <p:nvPr/>
        </p:nvPicPr>
        <p:blipFill>
          <a:blip r:embed="rId2"/>
          <a:stretch>
            <a:fillRect/>
          </a:stretch>
        </p:blipFill>
        <p:spPr>
          <a:xfrm>
            <a:off x="4800600" y="1524000"/>
            <a:ext cx="3505200" cy="4103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alpha val="3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Secondary Structure </a:t>
            </a:r>
            <a:endParaRPr lang="en-US" dirty="0">
              <a:solidFill>
                <a:srgbClr val="FFFF00"/>
              </a:solidFill>
            </a:endParaRPr>
          </a:p>
        </p:txBody>
      </p:sp>
      <p:sp>
        <p:nvSpPr>
          <p:cNvPr id="3" name="Content Placeholder 2"/>
          <p:cNvSpPr>
            <a:spLocks noGrp="1"/>
          </p:cNvSpPr>
          <p:nvPr>
            <p:ph idx="1"/>
          </p:nvPr>
        </p:nvSpPr>
        <p:spPr>
          <a:xfrm>
            <a:off x="457200" y="914400"/>
            <a:ext cx="8229600" cy="5410200"/>
          </a:xfrm>
        </p:spPr>
        <p:txBody>
          <a:bodyPr/>
          <a:lstStyle/>
          <a:p>
            <a:r>
              <a:rPr lang="en-US" sz="2800" dirty="0" smtClean="0"/>
              <a:t>The coils and folds in a protein’s polypeptide chains are referred to as secondary structure and it is the result of hydrogen bonds between the repeating constituents of the polypeptide backbone.</a:t>
            </a:r>
          </a:p>
          <a:p>
            <a:r>
              <a:rPr lang="en-US" sz="2800" dirty="0" smtClean="0"/>
              <a:t>Individually the hydrogen bonds are weak but together they form a particular shape to the protein.</a:t>
            </a:r>
          </a:p>
          <a:p>
            <a:r>
              <a:rPr lang="en-US" sz="2800" dirty="0" smtClean="0"/>
              <a:t>A helix is a secondary structure and it is a delicate coil held together by hydrogen bonding between every forth amino acid.</a:t>
            </a:r>
          </a:p>
          <a:p>
            <a:r>
              <a:rPr lang="en-US" sz="2800" dirty="0" smtClean="0"/>
              <a:t> A b-pleaded sheet is another type and it makes up the core of many globular proteins.</a:t>
            </a:r>
          </a:p>
          <a:p>
            <a:endParaRPr lang="en-US" sz="2400" dirty="0" smtClean="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2000"/>
                                        <p:tgtEl>
                                          <p:spTgt spid="2"/>
                                        </p:tgtEl>
                                      </p:cBhvr>
                                    </p:animEffect>
                                    <p:anim calcmode="lin" valueType="num">
                                      <p:cBhvr>
                                        <p:cTn id="40" dur="2000" fill="hold"/>
                                        <p:tgtEl>
                                          <p:spTgt spid="2"/>
                                        </p:tgtEl>
                                        <p:attrNameLst>
                                          <p:attrName>style.rotation</p:attrName>
                                        </p:attrNameLst>
                                      </p:cBhvr>
                                      <p:tavLst>
                                        <p:tav tm="0">
                                          <p:val>
                                            <p:fltVal val="720"/>
                                          </p:val>
                                        </p:tav>
                                        <p:tav tm="100000">
                                          <p:val>
                                            <p:fltVal val="0"/>
                                          </p:val>
                                        </p:tav>
                                      </p:tavLst>
                                    </p:anim>
                                    <p:anim calcmode="lin" valueType="num">
                                      <p:cBhvr>
                                        <p:cTn id="41" dur="2000" fill="hold"/>
                                        <p:tgtEl>
                                          <p:spTgt spid="2"/>
                                        </p:tgtEl>
                                        <p:attrNameLst>
                                          <p:attrName>ppt_h</p:attrName>
                                        </p:attrNameLst>
                                      </p:cBhvr>
                                      <p:tavLst>
                                        <p:tav tm="0">
                                          <p:val>
                                            <p:fltVal val="0"/>
                                          </p:val>
                                        </p:tav>
                                        <p:tav tm="100000">
                                          <p:val>
                                            <p:strVal val="#ppt_h"/>
                                          </p:val>
                                        </p:tav>
                                      </p:tavLst>
                                    </p:anim>
                                    <p:anim calcmode="lin" valueType="num">
                                      <p:cBhvr>
                                        <p:cTn id="42"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oteinstructuresweb.gif"/>
          <p:cNvPicPr>
            <a:picLocks noChangeAspect="1"/>
          </p:cNvPicPr>
          <p:nvPr/>
        </p:nvPicPr>
        <p:blipFill>
          <a:blip r:embed="rId2"/>
          <a:stretch>
            <a:fillRect/>
          </a:stretch>
        </p:blipFill>
        <p:spPr>
          <a:xfrm>
            <a:off x="228600" y="152400"/>
            <a:ext cx="8915400" cy="647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300px-Syndiotactic_polypropene"/>
          <p:cNvPicPr>
            <a:picLocks noChangeAspect="1" noChangeArrowheads="1"/>
          </p:cNvPicPr>
          <p:nvPr/>
        </p:nvPicPr>
        <p:blipFill>
          <a:blip r:embed="rId2"/>
          <a:srcRect/>
          <a:stretch>
            <a:fillRect/>
          </a:stretch>
        </p:blipFill>
        <p:spPr bwMode="auto">
          <a:xfrm>
            <a:off x="6286500" y="4000500"/>
            <a:ext cx="2857500" cy="2857500"/>
          </a:xfrm>
          <a:prstGeom prst="rect">
            <a:avLst/>
          </a:prstGeom>
          <a:noFill/>
        </p:spPr>
      </p:pic>
      <p:pic>
        <p:nvPicPr>
          <p:cNvPr id="3083" name="Picture 11" descr="300px-Syndiotactic_polypropene"/>
          <p:cNvPicPr>
            <a:picLocks noChangeAspect="1" noChangeArrowheads="1"/>
          </p:cNvPicPr>
          <p:nvPr/>
        </p:nvPicPr>
        <p:blipFill>
          <a:blip r:embed="rId3"/>
          <a:srcRect/>
          <a:stretch>
            <a:fillRect/>
          </a:stretch>
        </p:blipFill>
        <p:spPr bwMode="auto">
          <a:xfrm>
            <a:off x="0" y="4000500"/>
            <a:ext cx="2857500" cy="2857500"/>
          </a:xfrm>
          <a:prstGeom prst="rect">
            <a:avLst/>
          </a:prstGeom>
          <a:noFill/>
        </p:spPr>
      </p:pic>
      <p:pic>
        <p:nvPicPr>
          <p:cNvPr id="3077" name="Picture 5" descr="300px-Syndiotactic_polypropene"/>
          <p:cNvPicPr>
            <a:picLocks noChangeAspect="1" noChangeArrowheads="1"/>
          </p:cNvPicPr>
          <p:nvPr/>
        </p:nvPicPr>
        <p:blipFill>
          <a:blip r:embed="rId4"/>
          <a:srcRect/>
          <a:stretch>
            <a:fillRect/>
          </a:stretch>
        </p:blipFill>
        <p:spPr bwMode="auto">
          <a:xfrm>
            <a:off x="0" y="0"/>
            <a:ext cx="2857500" cy="2857500"/>
          </a:xfrm>
          <a:prstGeom prst="rect">
            <a:avLst/>
          </a:prstGeom>
          <a:noFill/>
        </p:spPr>
      </p:pic>
      <p:pic>
        <p:nvPicPr>
          <p:cNvPr id="3079" name="Picture 7" descr="300px-Syndiotactic_polypropene"/>
          <p:cNvPicPr>
            <a:picLocks noChangeAspect="1" noChangeArrowheads="1"/>
          </p:cNvPicPr>
          <p:nvPr/>
        </p:nvPicPr>
        <p:blipFill>
          <a:blip r:embed="rId5"/>
          <a:srcRect/>
          <a:stretch>
            <a:fillRect/>
          </a:stretch>
        </p:blipFill>
        <p:spPr bwMode="auto">
          <a:xfrm>
            <a:off x="6286500" y="0"/>
            <a:ext cx="2857500" cy="2857500"/>
          </a:xfrm>
          <a:prstGeom prst="rect">
            <a:avLst/>
          </a:prstGeom>
          <a:noFill/>
        </p:spPr>
      </p:pic>
      <p:sp>
        <p:nvSpPr>
          <p:cNvPr id="3074" name="Rectangle 2"/>
          <p:cNvSpPr>
            <a:spLocks noGrp="1" noChangeArrowheads="1"/>
          </p:cNvSpPr>
          <p:nvPr>
            <p:ph type="title"/>
          </p:nvPr>
        </p:nvSpPr>
        <p:spPr>
          <a:xfrm>
            <a:off x="304800" y="0"/>
            <a:ext cx="8229600" cy="1143000"/>
          </a:xfrm>
        </p:spPr>
        <p:txBody>
          <a:bodyPr/>
          <a:lstStyle/>
          <a:p>
            <a:r>
              <a:rPr lang="en-US" dirty="0"/>
              <a:t>Biological Molecules </a:t>
            </a:r>
          </a:p>
        </p:txBody>
      </p:sp>
      <p:sp>
        <p:nvSpPr>
          <p:cNvPr id="3075" name="Rectangle 3"/>
          <p:cNvSpPr>
            <a:spLocks noGrp="1" noChangeArrowheads="1"/>
          </p:cNvSpPr>
          <p:nvPr>
            <p:ph type="body" idx="1"/>
          </p:nvPr>
        </p:nvSpPr>
        <p:spPr>
          <a:xfrm>
            <a:off x="2286000" y="1828800"/>
            <a:ext cx="5334000" cy="2971800"/>
          </a:xfrm>
        </p:spPr>
        <p:txBody>
          <a:bodyPr/>
          <a:lstStyle/>
          <a:p>
            <a:pPr>
              <a:lnSpc>
                <a:spcPct val="80000"/>
              </a:lnSpc>
              <a:buFont typeface="Wingdings" pitchFamily="2" charset="2"/>
              <a:buChar char="v"/>
            </a:pPr>
            <a:r>
              <a:rPr lang="en-US" sz="2800" dirty="0"/>
              <a:t>The four main classes of biological molecules are carbohydrates, lipids, proteins and nucleic acids. </a:t>
            </a:r>
          </a:p>
          <a:p>
            <a:pPr>
              <a:lnSpc>
                <a:spcPct val="80000"/>
              </a:lnSpc>
              <a:buFont typeface="Wingdings" pitchFamily="2" charset="2"/>
              <a:buChar char="v"/>
            </a:pPr>
            <a:r>
              <a:rPr lang="en-US" sz="2800" dirty="0"/>
              <a:t>They are known as macromolecules which are giant molecules formed by the joining of smaller molecules.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7"/>
                                        </p:tgtEl>
                                        <p:attrNameLst>
                                          <p:attrName>style.visibility</p:attrName>
                                        </p:attrNameLst>
                                      </p:cBhvr>
                                      <p:to>
                                        <p:strVal val="visible"/>
                                      </p:to>
                                    </p:set>
                                    <p:anim calcmode="lin" valueType="num">
                                      <p:cBhvr>
                                        <p:cTn id="14" dur="500" fill="hold"/>
                                        <p:tgtEl>
                                          <p:spTgt spid="3077"/>
                                        </p:tgtEl>
                                        <p:attrNameLst>
                                          <p:attrName>ppt_w</p:attrName>
                                        </p:attrNameLst>
                                      </p:cBhvr>
                                      <p:tavLst>
                                        <p:tav tm="0">
                                          <p:val>
                                            <p:fltVal val="0"/>
                                          </p:val>
                                        </p:tav>
                                        <p:tav tm="100000">
                                          <p:val>
                                            <p:strVal val="#ppt_w"/>
                                          </p:val>
                                        </p:tav>
                                      </p:tavLst>
                                    </p:anim>
                                    <p:anim calcmode="lin" valueType="num">
                                      <p:cBhvr>
                                        <p:cTn id="15" dur="500" fill="hold"/>
                                        <p:tgtEl>
                                          <p:spTgt spid="3077"/>
                                        </p:tgtEl>
                                        <p:attrNameLst>
                                          <p:attrName>ppt_h</p:attrName>
                                        </p:attrNameLst>
                                      </p:cBhvr>
                                      <p:tavLst>
                                        <p:tav tm="0">
                                          <p:val>
                                            <p:fltVal val="0"/>
                                          </p:val>
                                        </p:tav>
                                        <p:tav tm="100000">
                                          <p:val>
                                            <p:strVal val="#ppt_h"/>
                                          </p:val>
                                        </p:tav>
                                      </p:tavLst>
                                    </p:anim>
                                    <p:animEffect transition="in" filter="fade">
                                      <p:cBhvr>
                                        <p:cTn id="16" dur="500"/>
                                        <p:tgtEl>
                                          <p:spTgt spid="3077"/>
                                        </p:tgtEl>
                                      </p:cBhvr>
                                    </p:animEffect>
                                  </p:childTnLst>
                                </p:cTn>
                              </p:par>
                              <p:par>
                                <p:cTn id="17" presetID="53" presetClass="entr" presetSubtype="0"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500" fill="hold"/>
                                        <p:tgtEl>
                                          <p:spTgt spid="3079"/>
                                        </p:tgtEl>
                                        <p:attrNameLst>
                                          <p:attrName>ppt_w</p:attrName>
                                        </p:attrNameLst>
                                      </p:cBhvr>
                                      <p:tavLst>
                                        <p:tav tm="0">
                                          <p:val>
                                            <p:fltVal val="0"/>
                                          </p:val>
                                        </p:tav>
                                        <p:tav tm="100000">
                                          <p:val>
                                            <p:strVal val="#ppt_w"/>
                                          </p:val>
                                        </p:tav>
                                      </p:tavLst>
                                    </p:anim>
                                    <p:anim calcmode="lin" valueType="num">
                                      <p:cBhvr>
                                        <p:cTn id="20" dur="500" fill="hold"/>
                                        <p:tgtEl>
                                          <p:spTgt spid="3079"/>
                                        </p:tgtEl>
                                        <p:attrNameLst>
                                          <p:attrName>ppt_h</p:attrName>
                                        </p:attrNameLst>
                                      </p:cBhvr>
                                      <p:tavLst>
                                        <p:tav tm="0">
                                          <p:val>
                                            <p:fltVal val="0"/>
                                          </p:val>
                                        </p:tav>
                                        <p:tav tm="100000">
                                          <p:val>
                                            <p:strVal val="#ppt_h"/>
                                          </p:val>
                                        </p:tav>
                                      </p:tavLst>
                                    </p:anim>
                                    <p:animEffect transition="in" filter="fade">
                                      <p:cBhvr>
                                        <p:cTn id="21" dur="500"/>
                                        <p:tgtEl>
                                          <p:spTgt spid="3079"/>
                                        </p:tgtEl>
                                      </p:cBhvr>
                                    </p:animEffect>
                                  </p:childTnLst>
                                </p:cTn>
                              </p:par>
                              <p:par>
                                <p:cTn id="22" presetID="53" presetClass="entr" presetSubtype="0" fill="hold" nodeType="withEffect">
                                  <p:stCondLst>
                                    <p:cond delay="0"/>
                                  </p:stCondLst>
                                  <p:childTnLst>
                                    <p:set>
                                      <p:cBhvr>
                                        <p:cTn id="23" dur="1" fill="hold">
                                          <p:stCondLst>
                                            <p:cond delay="0"/>
                                          </p:stCondLst>
                                        </p:cTn>
                                        <p:tgtEl>
                                          <p:spTgt spid="3083"/>
                                        </p:tgtEl>
                                        <p:attrNameLst>
                                          <p:attrName>style.visibility</p:attrName>
                                        </p:attrNameLst>
                                      </p:cBhvr>
                                      <p:to>
                                        <p:strVal val="visible"/>
                                      </p:to>
                                    </p:set>
                                    <p:anim calcmode="lin" valueType="num">
                                      <p:cBhvr>
                                        <p:cTn id="24" dur="500" fill="hold"/>
                                        <p:tgtEl>
                                          <p:spTgt spid="3083"/>
                                        </p:tgtEl>
                                        <p:attrNameLst>
                                          <p:attrName>ppt_w</p:attrName>
                                        </p:attrNameLst>
                                      </p:cBhvr>
                                      <p:tavLst>
                                        <p:tav tm="0">
                                          <p:val>
                                            <p:fltVal val="0"/>
                                          </p:val>
                                        </p:tav>
                                        <p:tav tm="100000">
                                          <p:val>
                                            <p:strVal val="#ppt_w"/>
                                          </p:val>
                                        </p:tav>
                                      </p:tavLst>
                                    </p:anim>
                                    <p:anim calcmode="lin" valueType="num">
                                      <p:cBhvr>
                                        <p:cTn id="25" dur="500" fill="hold"/>
                                        <p:tgtEl>
                                          <p:spTgt spid="3083"/>
                                        </p:tgtEl>
                                        <p:attrNameLst>
                                          <p:attrName>ppt_h</p:attrName>
                                        </p:attrNameLst>
                                      </p:cBhvr>
                                      <p:tavLst>
                                        <p:tav tm="0">
                                          <p:val>
                                            <p:fltVal val="0"/>
                                          </p:val>
                                        </p:tav>
                                        <p:tav tm="100000">
                                          <p:val>
                                            <p:strVal val="#ppt_h"/>
                                          </p:val>
                                        </p:tav>
                                      </p:tavLst>
                                    </p:anim>
                                    <p:animEffect transition="in" filter="fade">
                                      <p:cBhvr>
                                        <p:cTn id="26" dur="500"/>
                                        <p:tgtEl>
                                          <p:spTgt spid="3083"/>
                                        </p:tgtEl>
                                      </p:cBhvr>
                                    </p:animEffect>
                                  </p:childTnLst>
                                </p:cTn>
                              </p:par>
                              <p:par>
                                <p:cTn id="27" presetID="53" presetClass="entr" presetSubtype="0" fill="hold" nodeType="withEffect">
                                  <p:stCondLst>
                                    <p:cond delay="0"/>
                                  </p:stCondLst>
                                  <p:childTnLst>
                                    <p:set>
                                      <p:cBhvr>
                                        <p:cTn id="28" dur="1" fill="hold">
                                          <p:stCondLst>
                                            <p:cond delay="0"/>
                                          </p:stCondLst>
                                        </p:cTn>
                                        <p:tgtEl>
                                          <p:spTgt spid="3081"/>
                                        </p:tgtEl>
                                        <p:attrNameLst>
                                          <p:attrName>style.visibility</p:attrName>
                                        </p:attrNameLst>
                                      </p:cBhvr>
                                      <p:to>
                                        <p:strVal val="visible"/>
                                      </p:to>
                                    </p:set>
                                    <p:anim calcmode="lin" valueType="num">
                                      <p:cBhvr>
                                        <p:cTn id="29" dur="500" fill="hold"/>
                                        <p:tgtEl>
                                          <p:spTgt spid="3081"/>
                                        </p:tgtEl>
                                        <p:attrNameLst>
                                          <p:attrName>ppt_w</p:attrName>
                                        </p:attrNameLst>
                                      </p:cBhvr>
                                      <p:tavLst>
                                        <p:tav tm="0">
                                          <p:val>
                                            <p:fltVal val="0"/>
                                          </p:val>
                                        </p:tav>
                                        <p:tav tm="100000">
                                          <p:val>
                                            <p:strVal val="#ppt_w"/>
                                          </p:val>
                                        </p:tav>
                                      </p:tavLst>
                                    </p:anim>
                                    <p:anim calcmode="lin" valueType="num">
                                      <p:cBhvr>
                                        <p:cTn id="30" dur="500" fill="hold"/>
                                        <p:tgtEl>
                                          <p:spTgt spid="3081"/>
                                        </p:tgtEl>
                                        <p:attrNameLst>
                                          <p:attrName>ppt_h</p:attrName>
                                        </p:attrNameLst>
                                      </p:cBhvr>
                                      <p:tavLst>
                                        <p:tav tm="0">
                                          <p:val>
                                            <p:fltVal val="0"/>
                                          </p:val>
                                        </p:tav>
                                        <p:tav tm="100000">
                                          <p:val>
                                            <p:strVal val="#ppt_h"/>
                                          </p:val>
                                        </p:tav>
                                      </p:tavLst>
                                    </p:anim>
                                    <p:animEffect transition="in" filter="fade">
                                      <p:cBhvr>
                                        <p:cTn id="31" dur="500"/>
                                        <p:tgtEl>
                                          <p:spTgt spid="3081"/>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3075">
                                            <p:txEl>
                                              <p:pRg st="0" end="0"/>
                                            </p:txEl>
                                          </p:spTgt>
                                        </p:tgtEl>
                                        <p:attrNameLst>
                                          <p:attrName>style.visibility</p:attrName>
                                        </p:attrNameLst>
                                      </p:cBhvr>
                                      <p:to>
                                        <p:strVal val="visible"/>
                                      </p:to>
                                    </p:set>
                                    <p:animEffect transition="in" filter="fade">
                                      <p:cBhvr>
                                        <p:cTn id="36" dur="1000"/>
                                        <p:tgtEl>
                                          <p:spTgt spid="3075">
                                            <p:txEl>
                                              <p:pRg st="0" end="0"/>
                                            </p:txEl>
                                          </p:spTgt>
                                        </p:tgtEl>
                                      </p:cBhvr>
                                    </p:animEffect>
                                    <p:anim calcmode="lin" valueType="num">
                                      <p:cBhvr>
                                        <p:cTn id="37"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075">
                                            <p:txEl>
                                              <p:pRg st="0" end="0"/>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07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3075">
                                            <p:txEl>
                                              <p:pRg st="1" end="1"/>
                                            </p:txEl>
                                          </p:spTgt>
                                        </p:tgtEl>
                                        <p:attrNameLst>
                                          <p:attrName>style.visibility</p:attrName>
                                        </p:attrNameLst>
                                      </p:cBhvr>
                                      <p:to>
                                        <p:strVal val="visible"/>
                                      </p:to>
                                    </p:set>
                                    <p:animEffect transition="in" filter="fade">
                                      <p:cBhvr>
                                        <p:cTn id="44" dur="1000"/>
                                        <p:tgtEl>
                                          <p:spTgt spid="3075">
                                            <p:txEl>
                                              <p:pRg st="1" end="1"/>
                                            </p:txEl>
                                          </p:spTgt>
                                        </p:tgtEl>
                                      </p:cBhvr>
                                    </p:animEffect>
                                    <p:anim calcmode="lin" valueType="num">
                                      <p:cBhvr>
                                        <p:cTn id="4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3075">
                                            <p:txEl>
                                              <p:pRg st="1" end="1"/>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07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C1C42">
            <a:alpha val="48000"/>
          </a:srgb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solidFill>
                  <a:srgbClr val="0070C0"/>
                </a:solidFill>
              </a:rPr>
              <a:t>Tertiary Structure </a:t>
            </a:r>
            <a:endParaRPr lang="en-US" dirty="0">
              <a:solidFill>
                <a:srgbClr val="0070C0"/>
              </a:solidFill>
            </a:endParaRPr>
          </a:p>
        </p:txBody>
      </p:sp>
      <p:sp>
        <p:nvSpPr>
          <p:cNvPr id="5" name="Content Placeholder 4"/>
          <p:cNvSpPr>
            <a:spLocks noGrp="1"/>
          </p:cNvSpPr>
          <p:nvPr>
            <p:ph idx="1"/>
          </p:nvPr>
        </p:nvSpPr>
        <p:spPr>
          <a:xfrm>
            <a:off x="0" y="838200"/>
            <a:ext cx="6096000" cy="4525963"/>
          </a:xfrm>
        </p:spPr>
        <p:txBody>
          <a:bodyPr/>
          <a:lstStyle/>
          <a:p>
            <a:r>
              <a:rPr lang="en-US" sz="2400" dirty="0" smtClean="0"/>
              <a:t>Is the overall shape of the polypeptide resulting from the interactions between the side chains (R groups) of the amino acids</a:t>
            </a:r>
          </a:p>
          <a:p>
            <a:r>
              <a:rPr lang="en-US" sz="2400" dirty="0" smtClean="0"/>
              <a:t>Hydrophobic interactions are when amino acids with the non- polar side chains usually end up clustered at the core of the protein, and out of contact with water and once they are together the interaction keeps they connected.</a:t>
            </a:r>
          </a:p>
          <a:p>
            <a:r>
              <a:rPr lang="en-US" sz="2400" dirty="0" smtClean="0"/>
              <a:t>Disulfide bridges are formed when two </a:t>
            </a:r>
            <a:r>
              <a:rPr lang="en-US" sz="2400" dirty="0" err="1" smtClean="0"/>
              <a:t>cysteine</a:t>
            </a:r>
            <a:r>
              <a:rPr lang="en-US" sz="2400" dirty="0" smtClean="0"/>
              <a:t> monomers, amino acids with </a:t>
            </a:r>
            <a:r>
              <a:rPr lang="en-US" sz="2400" dirty="0" err="1" smtClean="0"/>
              <a:t>sulfhydryl</a:t>
            </a:r>
            <a:r>
              <a:rPr lang="en-US" sz="2400" dirty="0" smtClean="0"/>
              <a:t> groups on their side chains, are brought closer by the folding proteins  </a:t>
            </a:r>
          </a:p>
        </p:txBody>
      </p:sp>
      <p:pic>
        <p:nvPicPr>
          <p:cNvPr id="7" name="Picture 6" descr="tertiary_structure.jpg"/>
          <p:cNvPicPr>
            <a:picLocks noChangeAspect="1"/>
          </p:cNvPicPr>
          <p:nvPr/>
        </p:nvPicPr>
        <p:blipFill>
          <a:blip r:embed="rId3"/>
          <a:stretch>
            <a:fillRect/>
          </a:stretch>
        </p:blipFill>
        <p:spPr>
          <a:xfrm>
            <a:off x="5715000" y="1143000"/>
            <a:ext cx="3200400"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Quaternary Structure</a:t>
            </a:r>
            <a:endParaRPr lang="en-US" dirty="0">
              <a:solidFill>
                <a:srgbClr val="FF0000"/>
              </a:solidFill>
            </a:endParaRPr>
          </a:p>
        </p:txBody>
      </p:sp>
      <p:sp>
        <p:nvSpPr>
          <p:cNvPr id="3" name="Content Placeholder 2"/>
          <p:cNvSpPr>
            <a:spLocks noGrp="1"/>
          </p:cNvSpPr>
          <p:nvPr>
            <p:ph idx="1"/>
          </p:nvPr>
        </p:nvSpPr>
        <p:spPr>
          <a:xfrm>
            <a:off x="228600" y="1143000"/>
            <a:ext cx="4724400" cy="5364163"/>
          </a:xfrm>
        </p:spPr>
        <p:txBody>
          <a:bodyPr/>
          <a:lstStyle/>
          <a:p>
            <a:r>
              <a:rPr lang="en-US" dirty="0" smtClean="0">
                <a:solidFill>
                  <a:srgbClr val="D60093"/>
                </a:solidFill>
              </a:rPr>
              <a:t>Is the overall protein structure that results from the fusion of polypeptide subunits due to the fact that some proteins consist of two or more polypeptide chains fused into a functional macromolecule. </a:t>
            </a:r>
          </a:p>
          <a:p>
            <a:endParaRPr lang="en-US" dirty="0" smtClean="0">
              <a:solidFill>
                <a:srgbClr val="D60093"/>
              </a:solidFill>
            </a:endParaRPr>
          </a:p>
        </p:txBody>
      </p:sp>
      <p:pic>
        <p:nvPicPr>
          <p:cNvPr id="4" name="Picture 3" descr="quaternary_structure.jpg"/>
          <p:cNvPicPr>
            <a:picLocks noChangeAspect="1"/>
          </p:cNvPicPr>
          <p:nvPr/>
        </p:nvPicPr>
        <p:blipFill>
          <a:blip r:embed="rId2"/>
          <a:stretch>
            <a:fillRect/>
          </a:stretch>
        </p:blipFill>
        <p:spPr>
          <a:xfrm>
            <a:off x="4800600" y="1371600"/>
            <a:ext cx="3764366"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20"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1"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70" decel="100000"/>
                                        <p:tgtEl>
                                          <p:spTgt spid="4"/>
                                        </p:tgtEl>
                                      </p:cBhvr>
                                    </p:animEffect>
                                    <p:animScale>
                                      <p:cBhvr>
                                        <p:cTn id="29" dur="770" decel="100000"/>
                                        <p:tgtEl>
                                          <p:spTgt spid="4"/>
                                        </p:tgtEl>
                                      </p:cBhvr>
                                      <p:from x="10000" y="10000"/>
                                      <p:to x="200000" y="450000"/>
                                    </p:animScale>
                                    <p:animScale>
                                      <p:cBhvr>
                                        <p:cTn id="30" dur="1230" accel="100000" fill="hold">
                                          <p:stCondLst>
                                            <p:cond delay="770"/>
                                          </p:stCondLst>
                                        </p:cTn>
                                        <p:tgtEl>
                                          <p:spTgt spid="4"/>
                                        </p:tgtEl>
                                      </p:cBhvr>
                                      <p:from x="200000" y="450000"/>
                                      <p:to x="100000" y="100000"/>
                                    </p:animScale>
                                    <p:set>
                                      <p:cBhvr>
                                        <p:cTn id="31" dur="770" fill="hold"/>
                                        <p:tgtEl>
                                          <p:spTgt spid="4"/>
                                        </p:tgtEl>
                                        <p:attrNameLst>
                                          <p:attrName>ppt_x</p:attrName>
                                        </p:attrNameLst>
                                      </p:cBhvr>
                                      <p:to>
                                        <p:strVal val="(0.5)"/>
                                      </p:to>
                                    </p:set>
                                    <p:anim from="(0.5)" to="(#ppt_x)" calcmode="lin" valueType="num">
                                      <p:cBhvr>
                                        <p:cTn id="32" dur="1230" accel="100000" fill="hold">
                                          <p:stCondLst>
                                            <p:cond delay="770"/>
                                          </p:stCondLst>
                                        </p:cTn>
                                        <p:tgtEl>
                                          <p:spTgt spid="4"/>
                                        </p:tgtEl>
                                        <p:attrNameLst>
                                          <p:attrName>ppt_x</p:attrName>
                                        </p:attrNameLst>
                                      </p:cBhvr>
                                    </p:anim>
                                    <p:set>
                                      <p:cBhvr>
                                        <p:cTn id="33" dur="770" fill="hold"/>
                                        <p:tgtEl>
                                          <p:spTgt spid="4"/>
                                        </p:tgtEl>
                                        <p:attrNameLst>
                                          <p:attrName>ppt_y</p:attrName>
                                        </p:attrNameLst>
                                      </p:cBhvr>
                                      <p:to>
                                        <p:strVal val="(#ppt_y+0.4)"/>
                                      </p:to>
                                    </p:set>
                                    <p:anim from="(#ppt_y+0.4)" to="(#ppt_y)" calcmode="lin" valueType="num">
                                      <p:cBhvr>
                                        <p:cTn id="34"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Nucleic Acids </a:t>
            </a:r>
            <a:endParaRPr lang="en-US" dirty="0"/>
          </a:p>
        </p:txBody>
      </p:sp>
      <p:sp>
        <p:nvSpPr>
          <p:cNvPr id="3" name="Content Placeholder 2"/>
          <p:cNvSpPr>
            <a:spLocks noGrp="1"/>
          </p:cNvSpPr>
          <p:nvPr>
            <p:ph idx="1"/>
          </p:nvPr>
        </p:nvSpPr>
        <p:spPr>
          <a:xfrm>
            <a:off x="0" y="838200"/>
            <a:ext cx="8229600" cy="4525963"/>
          </a:xfrm>
        </p:spPr>
        <p:txBody>
          <a:bodyPr/>
          <a:lstStyle/>
          <a:p>
            <a:r>
              <a:rPr lang="en-US" dirty="0" smtClean="0"/>
              <a:t>A gene is a unit of inheritance and they have DNA which is polymer belonging to the class of nucleic acids.</a:t>
            </a:r>
          </a:p>
          <a:p>
            <a:r>
              <a:rPr lang="en-US" dirty="0" smtClean="0"/>
              <a:t>There are two types of Nucleic Acids </a:t>
            </a:r>
          </a:p>
          <a:p>
            <a:pPr lvl="1"/>
            <a:r>
              <a:rPr lang="en-US" dirty="0" smtClean="0"/>
              <a:t>Ribonucleic Acids (RNA)</a:t>
            </a:r>
          </a:p>
          <a:p>
            <a:pPr lvl="1"/>
            <a:r>
              <a:rPr lang="en-US" dirty="0" smtClean="0"/>
              <a:t>Deoxyribonucleic acid (DNA)</a:t>
            </a:r>
          </a:p>
          <a:p>
            <a:pPr lvl="1"/>
            <a:r>
              <a:rPr lang="en-US" dirty="0" smtClean="0"/>
              <a:t>They help living organisms to reproduce and pass on the traits from one generation to the next.</a:t>
            </a:r>
          </a:p>
          <a:p>
            <a:pPr lvl="1">
              <a:buNone/>
            </a:pPr>
            <a:r>
              <a:rPr lang="en-US" dirty="0" smtClean="0"/>
              <a:t>Nucleic acids are macromolecules that exist as polymers called polynucleotide. </a:t>
            </a:r>
          </a:p>
          <a:p>
            <a:pPr lvl="1">
              <a:buNone/>
            </a:pPr>
            <a:r>
              <a:rPr lang="en-US" dirty="0" smtClean="0"/>
              <a:t>The monomers are called nucleotides. </a:t>
            </a:r>
            <a:endParaRPr lang="en-US" dirty="0"/>
          </a:p>
        </p:txBody>
      </p:sp>
      <p:pic>
        <p:nvPicPr>
          <p:cNvPr id="11268" name="Picture 4" descr="C:\Users\Owner\AppData\Local\Microsoft\Windows\Temporary Internet Files\Content.IE5\IAYYQOFN\MCj01494830000[1].wmf"/>
          <p:cNvPicPr>
            <a:picLocks noChangeAspect="1" noChangeArrowheads="1"/>
          </p:cNvPicPr>
          <p:nvPr/>
        </p:nvPicPr>
        <p:blipFill>
          <a:blip r:embed="rId3"/>
          <a:srcRect/>
          <a:stretch>
            <a:fillRect/>
          </a:stretch>
        </p:blipFill>
        <p:spPr bwMode="auto">
          <a:xfrm>
            <a:off x="6858001" y="1371600"/>
            <a:ext cx="2286000" cy="27945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26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26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8" dur="500"/>
                                        <p:tgtEl>
                                          <p:spTgt spid="3">
                                            <p:txEl>
                                              <p:pRg st="5" end="5"/>
                                            </p:txEl>
                                          </p:spTgt>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5791200" cy="5973763"/>
          </a:xfrm>
        </p:spPr>
        <p:txBody>
          <a:bodyPr/>
          <a:lstStyle/>
          <a:p>
            <a:r>
              <a:rPr lang="en-US" sz="2000" dirty="0" smtClean="0"/>
              <a:t>A nucleotide is composed of three parts</a:t>
            </a:r>
          </a:p>
          <a:p>
            <a:pPr lvl="1"/>
            <a:r>
              <a:rPr lang="en-US" sz="2000" dirty="0" smtClean="0"/>
              <a:t>Nitrogenous base </a:t>
            </a:r>
          </a:p>
          <a:p>
            <a:pPr lvl="1"/>
            <a:r>
              <a:rPr lang="en-US" sz="2000" dirty="0" smtClean="0"/>
              <a:t>A pentose sugar </a:t>
            </a:r>
          </a:p>
          <a:p>
            <a:pPr lvl="1"/>
            <a:r>
              <a:rPr lang="en-US" sz="2000" dirty="0" smtClean="0"/>
              <a:t>A phosphate group  and without the phosphate group it is a nucleoside </a:t>
            </a:r>
          </a:p>
          <a:p>
            <a:pPr lvl="1">
              <a:buNone/>
            </a:pPr>
            <a:r>
              <a:rPr lang="en-US" sz="2000" dirty="0" smtClean="0"/>
              <a:t>There are two types of nitrogenous bases known as </a:t>
            </a:r>
            <a:r>
              <a:rPr lang="en-US" sz="2000" dirty="0" err="1" smtClean="0"/>
              <a:t>pyrimidines</a:t>
            </a:r>
            <a:r>
              <a:rPr lang="en-US" sz="2000" dirty="0" smtClean="0"/>
              <a:t> which has a six- </a:t>
            </a:r>
            <a:r>
              <a:rPr lang="en-US" sz="2000" dirty="0" err="1" smtClean="0"/>
              <a:t>membered</a:t>
            </a:r>
            <a:r>
              <a:rPr lang="en-US" sz="2000" dirty="0" smtClean="0"/>
              <a:t> rings of carbon and nitrogen.</a:t>
            </a:r>
          </a:p>
          <a:p>
            <a:pPr lvl="1">
              <a:buFontTx/>
              <a:buChar char="-"/>
            </a:pPr>
            <a:r>
              <a:rPr lang="en-US" sz="2000" dirty="0" smtClean="0"/>
              <a:t>The members are Cytosine (C), Thymine (T)</a:t>
            </a:r>
          </a:p>
          <a:p>
            <a:pPr lvl="1">
              <a:buNone/>
            </a:pPr>
            <a:r>
              <a:rPr lang="en-US" sz="2000" dirty="0" smtClean="0"/>
              <a:t>and </a:t>
            </a:r>
            <a:r>
              <a:rPr lang="en-US" sz="2000" dirty="0" err="1" smtClean="0"/>
              <a:t>Uracil</a:t>
            </a:r>
            <a:r>
              <a:rPr lang="en-US" sz="2000" dirty="0" smtClean="0"/>
              <a:t> (U) </a:t>
            </a:r>
          </a:p>
          <a:p>
            <a:pPr lvl="1">
              <a:buNone/>
            </a:pPr>
            <a:r>
              <a:rPr lang="en-US" sz="2000" dirty="0" smtClean="0"/>
              <a:t>The other nitrogenous base are the </a:t>
            </a:r>
            <a:r>
              <a:rPr lang="en-US" sz="2000" dirty="0" err="1" smtClean="0"/>
              <a:t>Purines</a:t>
            </a:r>
            <a:r>
              <a:rPr lang="en-US" sz="2000" dirty="0" smtClean="0"/>
              <a:t> which are larger with a six- </a:t>
            </a:r>
            <a:r>
              <a:rPr lang="en-US" sz="2000" dirty="0" err="1" smtClean="0"/>
              <a:t>membered</a:t>
            </a:r>
            <a:r>
              <a:rPr lang="en-US" sz="2000" dirty="0" smtClean="0"/>
              <a:t> fused into a five -member ring </a:t>
            </a:r>
          </a:p>
          <a:p>
            <a:pPr lvl="1">
              <a:buNone/>
            </a:pPr>
            <a:r>
              <a:rPr lang="en-US" sz="2000" dirty="0" smtClean="0"/>
              <a:t>- The members are  Adenosine (A), Guanine (G)</a:t>
            </a:r>
            <a:endParaRPr lang="en-US" sz="2000" dirty="0"/>
          </a:p>
        </p:txBody>
      </p:sp>
      <p:pic>
        <p:nvPicPr>
          <p:cNvPr id="4" name="Picture 3" descr="dna.jpg"/>
          <p:cNvPicPr>
            <a:picLocks noChangeAspect="1"/>
          </p:cNvPicPr>
          <p:nvPr/>
        </p:nvPicPr>
        <p:blipFill>
          <a:blip r:embed="rId2"/>
          <a:stretch>
            <a:fillRect/>
          </a:stretch>
        </p:blipFill>
        <p:spPr>
          <a:xfrm>
            <a:off x="5410200" y="838200"/>
            <a:ext cx="3733800"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anim calcmode="lin" valueType="num">
                                      <p:cBhvr>
                                        <p:cTn id="46" dur="2000" fill="hold"/>
                                        <p:tgtEl>
                                          <p:spTgt spid="4"/>
                                        </p:tgtEl>
                                        <p:attrNameLst>
                                          <p:attrName>style.rotation</p:attrName>
                                        </p:attrNameLst>
                                      </p:cBhvr>
                                      <p:tavLst>
                                        <p:tav tm="0">
                                          <p:val>
                                            <p:fltVal val="720"/>
                                          </p:val>
                                        </p:tav>
                                        <p:tav tm="100000">
                                          <p:val>
                                            <p:fltVal val="0"/>
                                          </p:val>
                                        </p:tav>
                                      </p:tavLst>
                                    </p:anim>
                                    <p:anim calcmode="lin" valueType="num">
                                      <p:cBhvr>
                                        <p:cTn id="47" dur="2000" fill="hold"/>
                                        <p:tgtEl>
                                          <p:spTgt spid="4"/>
                                        </p:tgtEl>
                                        <p:attrNameLst>
                                          <p:attrName>ppt_h</p:attrName>
                                        </p:attrNameLst>
                                      </p:cBhvr>
                                      <p:tavLst>
                                        <p:tav tm="0">
                                          <p:val>
                                            <p:fltVal val="0"/>
                                          </p:val>
                                        </p:tav>
                                        <p:tav tm="100000">
                                          <p:val>
                                            <p:strVal val="#ppt_h"/>
                                          </p:val>
                                        </p:tav>
                                      </p:tavLst>
                                    </p:anim>
                                    <p:anim calcmode="lin" valueType="num">
                                      <p:cBhvr>
                                        <p:cTn id="48"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33CC">
            <a:alpha val="29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sz="2800" dirty="0" err="1" smtClean="0">
                <a:solidFill>
                  <a:srgbClr val="00CC00"/>
                </a:solidFill>
              </a:rPr>
              <a:t>Purines</a:t>
            </a:r>
            <a:r>
              <a:rPr lang="en-US" sz="2800" dirty="0" smtClean="0">
                <a:solidFill>
                  <a:srgbClr val="00CC00"/>
                </a:solidFill>
              </a:rPr>
              <a:t> and </a:t>
            </a:r>
            <a:r>
              <a:rPr lang="en-US" sz="2800" dirty="0" err="1" smtClean="0">
                <a:solidFill>
                  <a:srgbClr val="00CC00"/>
                </a:solidFill>
              </a:rPr>
              <a:t>Pyrimidines</a:t>
            </a:r>
            <a:r>
              <a:rPr lang="en-US" sz="2800" dirty="0" smtClean="0">
                <a:solidFill>
                  <a:srgbClr val="00CC00"/>
                </a:solidFill>
              </a:rPr>
              <a:t> are different due to their functional groups(A), (G), (C) are found in all types of nucleic acids but (T) is only found in DNA and (U) is only found in RNA </a:t>
            </a:r>
          </a:p>
          <a:p>
            <a:r>
              <a:rPr lang="en-US" sz="2800" dirty="0" smtClean="0">
                <a:solidFill>
                  <a:srgbClr val="00CC00"/>
                </a:solidFill>
              </a:rPr>
              <a:t>DNA lacks an oxygen on the second carbon in the ring causing it to be different from RNA</a:t>
            </a:r>
            <a:r>
              <a:rPr lang="en-US" dirty="0" smtClean="0">
                <a:solidFill>
                  <a:srgbClr val="00CC00"/>
                </a:solidFill>
              </a:rPr>
              <a:t>.</a:t>
            </a:r>
          </a:p>
          <a:p>
            <a:endParaRPr lang="en-US" dirty="0" smtClean="0"/>
          </a:p>
        </p:txBody>
      </p:sp>
      <p:pic>
        <p:nvPicPr>
          <p:cNvPr id="6" name="Picture 5" descr="nucleotides.jpg"/>
          <p:cNvPicPr>
            <a:picLocks noChangeAspect="1"/>
          </p:cNvPicPr>
          <p:nvPr/>
        </p:nvPicPr>
        <p:blipFill>
          <a:blip r:embed="rId2"/>
          <a:stretch>
            <a:fillRect/>
          </a:stretch>
        </p:blipFill>
        <p:spPr>
          <a:xfrm>
            <a:off x="2438400" y="2971800"/>
            <a:ext cx="4819650" cy="3667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3">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1"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9933">
            <a:alpha val="8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Nucleotide polymers</a:t>
            </a:r>
            <a:endParaRPr lang="en-US" dirty="0"/>
          </a:p>
        </p:txBody>
      </p:sp>
      <p:sp>
        <p:nvSpPr>
          <p:cNvPr id="3" name="Content Placeholder 2"/>
          <p:cNvSpPr>
            <a:spLocks noGrp="1"/>
          </p:cNvSpPr>
          <p:nvPr>
            <p:ph idx="1"/>
          </p:nvPr>
        </p:nvSpPr>
        <p:spPr/>
        <p:txBody>
          <a:bodyPr/>
          <a:lstStyle/>
          <a:p>
            <a:r>
              <a:rPr lang="en-US" dirty="0" smtClean="0"/>
              <a:t>Adjacent nucleotides are joined by covalent bonds called </a:t>
            </a:r>
            <a:r>
              <a:rPr lang="en-US" dirty="0" err="1" smtClean="0"/>
              <a:t>phophodiester</a:t>
            </a:r>
            <a:r>
              <a:rPr lang="en-US" dirty="0" smtClean="0"/>
              <a:t> linkages between the H group and the 3’ carbon of one nucleotide and the phosphate of the 5’ carbon of the next nucleotide.</a:t>
            </a:r>
          </a:p>
          <a:p>
            <a:r>
              <a:rPr lang="en-US" dirty="0" smtClean="0"/>
              <a:t>This then creates a repeating pattern of sugar- phosphate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The DNA double helix </a:t>
            </a:r>
            <a:endParaRPr lang="en-US" dirty="0"/>
          </a:p>
        </p:txBody>
      </p:sp>
      <p:sp>
        <p:nvSpPr>
          <p:cNvPr id="3" name="Content Placeholder 2"/>
          <p:cNvSpPr>
            <a:spLocks noGrp="1"/>
          </p:cNvSpPr>
          <p:nvPr>
            <p:ph idx="1"/>
          </p:nvPr>
        </p:nvSpPr>
        <p:spPr>
          <a:xfrm>
            <a:off x="457200" y="1600200"/>
            <a:ext cx="4953000" cy="4525963"/>
          </a:xfrm>
        </p:spPr>
        <p:txBody>
          <a:bodyPr/>
          <a:lstStyle/>
          <a:p>
            <a:r>
              <a:rPr lang="en-US" sz="2400" dirty="0" smtClean="0">
                <a:solidFill>
                  <a:srgbClr val="CC6600"/>
                </a:solidFill>
              </a:rPr>
              <a:t>RNA consist of a single polynucleotide chain, however DNA molecules have two polynucleotide spirals around an imaginary axis forming a double helix.</a:t>
            </a:r>
          </a:p>
          <a:p>
            <a:r>
              <a:rPr lang="en-US" sz="2400" dirty="0" smtClean="0">
                <a:solidFill>
                  <a:srgbClr val="CC6600"/>
                </a:solidFill>
              </a:rPr>
              <a:t>In 1953 scientist determined that DNA was a three dimensional structure and the opposite 5’-3’ are referred to as an anti-parallel. The two </a:t>
            </a:r>
            <a:r>
              <a:rPr lang="en-US" sz="2400" dirty="0" err="1" smtClean="0">
                <a:solidFill>
                  <a:srgbClr val="CC6600"/>
                </a:solidFill>
              </a:rPr>
              <a:t>polynucleotides</a:t>
            </a:r>
            <a:r>
              <a:rPr lang="en-US" sz="2400" dirty="0" smtClean="0">
                <a:solidFill>
                  <a:srgbClr val="CC6600"/>
                </a:solidFill>
              </a:rPr>
              <a:t> are held together by hydrogen bonds between the paired bases. </a:t>
            </a:r>
          </a:p>
        </p:txBody>
      </p:sp>
      <p:pic>
        <p:nvPicPr>
          <p:cNvPr id="4" name="Picture 3" descr="DNAKit_illustration_image.jpg"/>
          <p:cNvPicPr>
            <a:picLocks noChangeAspect="1"/>
          </p:cNvPicPr>
          <p:nvPr/>
        </p:nvPicPr>
        <p:blipFill>
          <a:blip r:embed="rId2"/>
          <a:stretch>
            <a:fillRect/>
          </a:stretch>
        </p:blipFill>
        <p:spPr>
          <a:xfrm>
            <a:off x="5522976" y="1600200"/>
            <a:ext cx="3621024"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80">
                                          <p:stCondLst>
                                            <p:cond delay="0"/>
                                          </p:stCondLst>
                                        </p:cTn>
                                        <p:tgtEl>
                                          <p:spTgt spid="3">
                                            <p:txEl>
                                              <p:pRg st="0" end="0"/>
                                            </p:txEl>
                                          </p:spTgt>
                                        </p:tgtEl>
                                      </p:cBhvr>
                                    </p:animEffect>
                                    <p:anim calcmode="lin" valueType="num">
                                      <p:cBhvr>
                                        <p:cTn id="2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0" end="0"/>
                                            </p:txEl>
                                          </p:spTgt>
                                        </p:tgtEl>
                                      </p:cBhvr>
                                      <p:to x="100000" y="60000"/>
                                    </p:animScale>
                                    <p:animScale>
                                      <p:cBhvr>
                                        <p:cTn id="28" dur="166" decel="50000">
                                          <p:stCondLst>
                                            <p:cond delay="676"/>
                                          </p:stCondLst>
                                        </p:cTn>
                                        <p:tgtEl>
                                          <p:spTgt spid="3">
                                            <p:txEl>
                                              <p:pRg st="0" end="0"/>
                                            </p:txEl>
                                          </p:spTgt>
                                        </p:tgtEl>
                                      </p:cBhvr>
                                      <p:to x="100000" y="100000"/>
                                    </p:animScale>
                                    <p:animScale>
                                      <p:cBhvr>
                                        <p:cTn id="29" dur="26">
                                          <p:stCondLst>
                                            <p:cond delay="1312"/>
                                          </p:stCondLst>
                                        </p:cTn>
                                        <p:tgtEl>
                                          <p:spTgt spid="3">
                                            <p:txEl>
                                              <p:pRg st="0" end="0"/>
                                            </p:txEl>
                                          </p:spTgt>
                                        </p:tgtEl>
                                      </p:cBhvr>
                                      <p:to x="100000" y="80000"/>
                                    </p:animScale>
                                    <p:animScale>
                                      <p:cBhvr>
                                        <p:cTn id="30" dur="166" decel="50000">
                                          <p:stCondLst>
                                            <p:cond delay="1338"/>
                                          </p:stCondLst>
                                        </p:cTn>
                                        <p:tgtEl>
                                          <p:spTgt spid="3">
                                            <p:txEl>
                                              <p:pRg st="0" end="0"/>
                                            </p:txEl>
                                          </p:spTgt>
                                        </p:tgtEl>
                                      </p:cBhvr>
                                      <p:to x="100000" y="100000"/>
                                    </p:animScale>
                                    <p:animScale>
                                      <p:cBhvr>
                                        <p:cTn id="31" dur="26">
                                          <p:stCondLst>
                                            <p:cond delay="1642"/>
                                          </p:stCondLst>
                                        </p:cTn>
                                        <p:tgtEl>
                                          <p:spTgt spid="3">
                                            <p:txEl>
                                              <p:pRg st="0" end="0"/>
                                            </p:txEl>
                                          </p:spTgt>
                                        </p:tgtEl>
                                      </p:cBhvr>
                                      <p:to x="100000" y="90000"/>
                                    </p:animScale>
                                    <p:animScale>
                                      <p:cBhvr>
                                        <p:cTn id="32" dur="166" decel="50000">
                                          <p:stCondLst>
                                            <p:cond delay="1668"/>
                                          </p:stCondLst>
                                        </p:cTn>
                                        <p:tgtEl>
                                          <p:spTgt spid="3">
                                            <p:txEl>
                                              <p:pRg st="0" end="0"/>
                                            </p:txEl>
                                          </p:spTgt>
                                        </p:tgtEl>
                                      </p:cBhvr>
                                      <p:to x="100000" y="100000"/>
                                    </p:animScale>
                                    <p:animScale>
                                      <p:cBhvr>
                                        <p:cTn id="33" dur="26">
                                          <p:stCondLst>
                                            <p:cond delay="1808"/>
                                          </p:stCondLst>
                                        </p:cTn>
                                        <p:tgtEl>
                                          <p:spTgt spid="3">
                                            <p:txEl>
                                              <p:pRg st="0" end="0"/>
                                            </p:txEl>
                                          </p:spTgt>
                                        </p:tgtEl>
                                      </p:cBhvr>
                                      <p:to x="100000" y="95000"/>
                                    </p:animScale>
                                    <p:animScale>
                                      <p:cBhvr>
                                        <p:cTn id="34" dur="166" decel="50000">
                                          <p:stCondLst>
                                            <p:cond delay="1834"/>
                                          </p:stCondLst>
                                        </p:cTn>
                                        <p:tgtEl>
                                          <p:spTgt spid="3">
                                            <p:txEl>
                                              <p:pRg st="0" end="0"/>
                                            </p:txEl>
                                          </p:spTgt>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alpha val="5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525963"/>
          </a:xfrm>
        </p:spPr>
        <p:txBody>
          <a:bodyPr/>
          <a:lstStyle/>
          <a:p>
            <a:r>
              <a:rPr lang="en-US" dirty="0" smtClean="0"/>
              <a:t>Certain bases connect with each other:</a:t>
            </a:r>
          </a:p>
          <a:p>
            <a:pPr>
              <a:buNone/>
            </a:pPr>
            <a:r>
              <a:rPr lang="en-US" dirty="0" smtClean="0"/>
              <a:t>Adenine (A) is paired with Thymine (T) and Guanine (G) is paired with Cytosine (C) </a:t>
            </a:r>
          </a:p>
          <a:p>
            <a:pPr>
              <a:buNone/>
            </a:pPr>
            <a:r>
              <a:rPr lang="en-US" dirty="0" smtClean="0"/>
              <a:t>Ex: AGGTCCG</a:t>
            </a:r>
          </a:p>
          <a:p>
            <a:pPr>
              <a:buNone/>
            </a:pPr>
            <a:r>
              <a:rPr lang="en-US" dirty="0" smtClean="0"/>
              <a:t>	   TCCAGGC</a:t>
            </a:r>
          </a:p>
          <a:p>
            <a:pPr>
              <a:buNone/>
            </a:pPr>
            <a:r>
              <a:rPr lang="en-US" dirty="0" smtClean="0"/>
              <a:t>This enables DNA to make up the precise copies of the genes.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2" end="2"/>
                                            </p:txEl>
                                          </p:spTgt>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3" end="3"/>
                                            </p:txEl>
                                          </p:spTgt>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5000"/>
            <a:alpha val="4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endParaRPr lang="en-US" dirty="0"/>
          </a:p>
        </p:txBody>
      </p:sp>
      <p:sp>
        <p:nvSpPr>
          <p:cNvPr id="4" name="Rectangle 3"/>
          <p:cNvSpPr/>
          <p:nvPr/>
        </p:nvSpPr>
        <p:spPr>
          <a:xfrm>
            <a:off x="685800" y="1905000"/>
            <a:ext cx="7086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END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0" fill="hold"/>
                                        <p:tgtEl>
                                          <p:spTgt spid="4"/>
                                        </p:tgtEl>
                                        <p:attrNameLst>
                                          <p:attrName>ppt_x</p:attrName>
                                        </p:attrNameLst>
                                      </p:cBhvr>
                                      <p:tavLst>
                                        <p:tav tm="0">
                                          <p:val>
                                            <p:strVal val="#ppt_x"/>
                                          </p:val>
                                        </p:tav>
                                        <p:tav tm="100000">
                                          <p:val>
                                            <p:strVal val="#ppt_x"/>
                                          </p:val>
                                        </p:tav>
                                      </p:tavLst>
                                    </p:anim>
                                    <p:anim calcmode="lin" valueType="num">
                                      <p:cBhvr>
                                        <p:cTn id="8" dur="15000" fill="hold"/>
                                        <p:tgtEl>
                                          <p:spTgt spid="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endParaRPr lang="en-US" dirty="0"/>
          </a:p>
        </p:txBody>
      </p:sp>
      <p:sp>
        <p:nvSpPr>
          <p:cNvPr id="3" name="Content Placeholder 2"/>
          <p:cNvSpPr>
            <a:spLocks noGrp="1"/>
          </p:cNvSpPr>
          <p:nvPr>
            <p:ph idx="1"/>
          </p:nvPr>
        </p:nvSpPr>
        <p:spPr/>
        <p:txBody>
          <a:bodyPr/>
          <a:lstStyle/>
          <a:p>
            <a:r>
              <a:rPr lang="en-US" dirty="0" smtClean="0"/>
              <a:t>Images:</a:t>
            </a:r>
          </a:p>
          <a:p>
            <a:pPr lvl="1"/>
            <a:r>
              <a:rPr lang="en-US" dirty="0" smtClean="0"/>
              <a:t> </a:t>
            </a:r>
            <a:r>
              <a:rPr lang="en-US" dirty="0" smtClean="0">
                <a:hlinkClick r:id="rId2"/>
              </a:rPr>
              <a:t>http://www.thetriplehelix.org/wordpress/wp-content/uploads/2006/11/dna.jpg</a:t>
            </a:r>
            <a:endParaRPr lang="en-US" dirty="0" smtClean="0"/>
          </a:p>
          <a:p>
            <a:pPr lvl="1"/>
            <a:r>
              <a:rPr lang="en-US" dirty="0" smtClean="0">
                <a:hlinkClick r:id="rId3"/>
              </a:rPr>
              <a:t>http://www.personal.psu.edu/faculty/r/p/rpm198/evolgen/nucleotides.jpg</a:t>
            </a:r>
            <a:endParaRPr lang="en-US" dirty="0" smtClean="0"/>
          </a:p>
          <a:p>
            <a:pPr lvl="1"/>
            <a:r>
              <a:rPr lang="en-US" dirty="0" smtClean="0">
                <a:hlinkClick r:id="rId4"/>
              </a:rPr>
              <a:t>http://www.nlm.nih.gov/medlineplus/ency/images/ency/fullsize/19529.jpg</a:t>
            </a:r>
            <a:endParaRPr lang="en-US" dirty="0" smtClean="0"/>
          </a:p>
          <a:p>
            <a:pPr lvl="1"/>
            <a:r>
              <a:rPr lang="en-US" dirty="0" smtClean="0">
                <a:hlinkClick r:id="rId5"/>
              </a:rPr>
              <a:t>http://www.medic.usm.my/~ssu/images/High%20Glyc.jpg</a:t>
            </a:r>
            <a:endParaRPr lang="en-US" dirty="0" smtClean="0"/>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4" end="4"/>
                                            </p:txEl>
                                          </p:spTgt>
                                        </p:tgtEl>
                                        <p:attrNameLst>
                                          <p:attrName>ppt_y</p:attrName>
                                        </p:attrNameLst>
                                      </p:cBhvr>
                                      <p:tavLst>
                                        <p:tav tm="0">
                                          <p:val>
                                            <p:strVal val="#ppt_y+1"/>
                                          </p:val>
                                        </p:tav>
                                        <p:tav tm="100000">
                                          <p:val>
                                            <p:strVal val="#ppt_y-1"/>
                                          </p:val>
                                        </p:tav>
                                      </p:tavLst>
                                    </p:anim>
                                  </p:childTnLst>
                                </p:cTn>
                              </p:par>
                            </p:childTnLst>
                          </p:cTn>
                        </p:par>
                      </p:childTnLst>
                    </p:cTn>
                  </p:par>
                  <p:par>
                    <p:cTn id="25" fill="hold">
                      <p:stCondLst>
                        <p:cond delay="indefinite"/>
                      </p:stCondLst>
                      <p:childTnLst>
                        <p:par>
                          <p:cTn id="26" fill="hold">
                            <p:stCondLst>
                              <p:cond delay="0"/>
                            </p:stCondLst>
                            <p:childTnLst>
                              <p:par>
                                <p:cTn id="27" presetID="28"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5000" fill="hold"/>
                                        <p:tgtEl>
                                          <p:spTgt spid="2"/>
                                        </p:tgtEl>
                                        <p:attrNameLst>
                                          <p:attrName>ppt_x</p:attrName>
                                        </p:attrNameLst>
                                      </p:cBhvr>
                                      <p:tavLst>
                                        <p:tav tm="0">
                                          <p:val>
                                            <p:strVal val="#ppt_x"/>
                                          </p:val>
                                        </p:tav>
                                        <p:tav tm="100000">
                                          <p:val>
                                            <p:strVal val="#ppt_x"/>
                                          </p:val>
                                        </p:tav>
                                      </p:tavLst>
                                    </p:anim>
                                    <p:anim calcmode="lin" valueType="num">
                                      <p:cBhvr>
                                        <p:cTn id="30"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solidFill>
                  <a:schemeClr val="accent2">
                    <a:lumMod val="75000"/>
                  </a:schemeClr>
                </a:solidFill>
              </a:rPr>
              <a:t>Macromolecules</a:t>
            </a:r>
            <a:r>
              <a:rPr lang="en-US" dirty="0"/>
              <a:t> </a:t>
            </a:r>
          </a:p>
        </p:txBody>
      </p:sp>
      <p:sp>
        <p:nvSpPr>
          <p:cNvPr id="4099" name="Rectangle 3"/>
          <p:cNvSpPr>
            <a:spLocks noGrp="1" noChangeArrowheads="1"/>
          </p:cNvSpPr>
          <p:nvPr>
            <p:ph type="body" idx="1"/>
          </p:nvPr>
        </p:nvSpPr>
        <p:spPr/>
        <p:txBody>
          <a:bodyPr/>
          <a:lstStyle/>
          <a:p>
            <a:r>
              <a:rPr lang="en-US" dirty="0" smtClean="0">
                <a:solidFill>
                  <a:srgbClr val="FF0000"/>
                </a:solidFill>
              </a:rPr>
              <a:t>Most macromolecules are polymers built from monomers.</a:t>
            </a:r>
          </a:p>
          <a:p>
            <a:r>
              <a:rPr lang="en-US" dirty="0" smtClean="0">
                <a:solidFill>
                  <a:schemeClr val="accent2">
                    <a:lumMod val="50000"/>
                  </a:schemeClr>
                </a:solidFill>
              </a:rPr>
              <a:t>A polymer is a long molecule consisting of many other similar or identical building blocks linked by covalent bonds.</a:t>
            </a:r>
          </a:p>
          <a:p>
            <a:r>
              <a:rPr lang="en-US" dirty="0" smtClean="0">
                <a:solidFill>
                  <a:srgbClr val="FF0000"/>
                </a:solidFill>
              </a:rPr>
              <a:t>The building blocks of a polymer are called monomers and they can have different functions of their own. </a:t>
            </a:r>
            <a:endParaRPr lang="en-US" dirty="0">
              <a:solidFill>
                <a:srgbClr val="FF0000"/>
              </a:solidFill>
            </a:endParaRPr>
          </a:p>
        </p:txBody>
      </p:sp>
      <p:pic>
        <p:nvPicPr>
          <p:cNvPr id="1026" name="Picture 2" descr="C:\Users\Owner\AppData\Local\Microsoft\Windows\Temporary Internet Files\Content.IE5\47E1L3V9\MCj02322680000[1].wmf"/>
          <p:cNvPicPr>
            <a:picLocks noChangeAspect="1" noChangeArrowheads="1"/>
          </p:cNvPicPr>
          <p:nvPr/>
        </p:nvPicPr>
        <p:blipFill>
          <a:blip r:embed="rId2"/>
          <a:srcRect/>
          <a:stretch>
            <a:fillRect/>
          </a:stretch>
        </p:blipFill>
        <p:spPr bwMode="auto">
          <a:xfrm>
            <a:off x="381000" y="0"/>
            <a:ext cx="1732230" cy="1786550"/>
          </a:xfrm>
          <a:prstGeom prst="rect">
            <a:avLst/>
          </a:prstGeom>
          <a:noFill/>
        </p:spPr>
      </p:pic>
      <p:pic>
        <p:nvPicPr>
          <p:cNvPr id="1027" name="Picture 3" descr="C:\Users\Owner\AppData\Local\Microsoft\Windows\Temporary Internet Files\Content.IE5\IAYYQOFN\MCj03911620000[1].wmf"/>
          <p:cNvPicPr>
            <a:picLocks noChangeAspect="1" noChangeArrowheads="1"/>
          </p:cNvPicPr>
          <p:nvPr/>
        </p:nvPicPr>
        <p:blipFill>
          <a:blip r:embed="rId3"/>
          <a:srcRect/>
          <a:stretch>
            <a:fillRect/>
          </a:stretch>
        </p:blipFill>
        <p:spPr bwMode="auto">
          <a:xfrm>
            <a:off x="6400800" y="5410200"/>
            <a:ext cx="1131750" cy="1143000"/>
          </a:xfrm>
          <a:prstGeom prst="rect">
            <a:avLst/>
          </a:prstGeom>
          <a:noFill/>
        </p:spPr>
      </p:pic>
      <p:pic>
        <p:nvPicPr>
          <p:cNvPr id="1028" name="Picture 4" descr="C:\Users\Owner\AppData\Local\Microsoft\Windows\Temporary Internet Files\Content.IE5\IAYYQOFN\MCj03911620000[1].wmf"/>
          <p:cNvPicPr>
            <a:picLocks noChangeAspect="1" noChangeArrowheads="1"/>
          </p:cNvPicPr>
          <p:nvPr/>
        </p:nvPicPr>
        <p:blipFill>
          <a:blip r:embed="rId3"/>
          <a:srcRect/>
          <a:stretch>
            <a:fillRect/>
          </a:stretch>
        </p:blipFill>
        <p:spPr bwMode="auto">
          <a:xfrm rot="7686159">
            <a:off x="6618990" y="4779881"/>
            <a:ext cx="1214443" cy="1226515"/>
          </a:xfrm>
          <a:prstGeom prst="rect">
            <a:avLst/>
          </a:prstGeom>
          <a:noFill/>
        </p:spPr>
      </p:pic>
      <p:pic>
        <p:nvPicPr>
          <p:cNvPr id="1029" name="Picture 5" descr="C:\Users\Owner\AppData\Local\Microsoft\Windows\Temporary Internet Files\Content.IE5\IAYYQOFN\MCj03911620000[1].wmf"/>
          <p:cNvPicPr>
            <a:picLocks noChangeAspect="1" noChangeArrowheads="1"/>
          </p:cNvPicPr>
          <p:nvPr/>
        </p:nvPicPr>
        <p:blipFill>
          <a:blip r:embed="rId3"/>
          <a:srcRect/>
          <a:stretch>
            <a:fillRect/>
          </a:stretch>
        </p:blipFill>
        <p:spPr bwMode="auto">
          <a:xfrm rot="5708898">
            <a:off x="7946365" y="4387206"/>
            <a:ext cx="1143000" cy="1154362"/>
          </a:xfrm>
          <a:prstGeom prst="rect">
            <a:avLst/>
          </a:prstGeom>
          <a:noFill/>
        </p:spPr>
      </p:pic>
      <p:pic>
        <p:nvPicPr>
          <p:cNvPr id="1030" name="Picture 6" descr="C:\Users\Owner\AppData\Local\Microsoft\Windows\Temporary Internet Files\Content.IE5\IAYYQOFN\MCj03911620000[1].wmf"/>
          <p:cNvPicPr>
            <a:picLocks noChangeAspect="1" noChangeArrowheads="1"/>
          </p:cNvPicPr>
          <p:nvPr/>
        </p:nvPicPr>
        <p:blipFill>
          <a:blip r:embed="rId3"/>
          <a:srcRect/>
          <a:stretch>
            <a:fillRect/>
          </a:stretch>
        </p:blipFill>
        <p:spPr bwMode="auto">
          <a:xfrm rot="8333809">
            <a:off x="6081124" y="5772616"/>
            <a:ext cx="1131749" cy="1142999"/>
          </a:xfrm>
          <a:prstGeom prst="rect">
            <a:avLst/>
          </a:prstGeom>
          <a:noFill/>
        </p:spPr>
      </p:pic>
      <p:pic>
        <p:nvPicPr>
          <p:cNvPr id="1031" name="Picture 7" descr="C:\Users\Owner\AppData\Local\Microsoft\Windows\Temporary Internet Files\Content.IE5\IAYYQOFN\MCj03911620000[1].wmf"/>
          <p:cNvPicPr>
            <a:picLocks noChangeAspect="1" noChangeArrowheads="1"/>
          </p:cNvPicPr>
          <p:nvPr/>
        </p:nvPicPr>
        <p:blipFill>
          <a:blip r:embed="rId3"/>
          <a:srcRect/>
          <a:stretch>
            <a:fillRect/>
          </a:stretch>
        </p:blipFill>
        <p:spPr bwMode="auto">
          <a:xfrm rot="20050207">
            <a:off x="4842581" y="5512300"/>
            <a:ext cx="1143000" cy="1154362"/>
          </a:xfrm>
          <a:prstGeom prst="rect">
            <a:avLst/>
          </a:prstGeom>
          <a:noFill/>
        </p:spPr>
      </p:pic>
      <p:pic>
        <p:nvPicPr>
          <p:cNvPr id="1032" name="Picture 8" descr="C:\Users\Owner\AppData\Local\Microsoft\Windows\Temporary Internet Files\Content.IE5\IAYYQOFN\MCj03911620000[1].wmf"/>
          <p:cNvPicPr>
            <a:picLocks noChangeAspect="1" noChangeArrowheads="1"/>
          </p:cNvPicPr>
          <p:nvPr/>
        </p:nvPicPr>
        <p:blipFill>
          <a:blip r:embed="rId3"/>
          <a:srcRect/>
          <a:stretch>
            <a:fillRect/>
          </a:stretch>
        </p:blipFill>
        <p:spPr bwMode="auto">
          <a:xfrm rot="5736019">
            <a:off x="3678738" y="5733390"/>
            <a:ext cx="1167864" cy="117947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Effect transition="in" filter="fade">
                                      <p:cBhvr>
                                        <p:cTn id="19" dur="800" decel="100000"/>
                                        <p:tgtEl>
                                          <p:spTgt spid="4099">
                                            <p:txEl>
                                              <p:pRg st="0" end="0"/>
                                            </p:txEl>
                                          </p:spTgt>
                                        </p:tgtEl>
                                      </p:cBhvr>
                                    </p:animEffect>
                                    <p:anim calcmode="lin" valueType="num">
                                      <p:cBhvr>
                                        <p:cTn id="20" dur="800" decel="100000" fill="hold"/>
                                        <p:tgtEl>
                                          <p:spTgt spid="4099">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4099">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4099">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099">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09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4099">
                                            <p:txEl>
                                              <p:pRg st="1" end="1"/>
                                            </p:txEl>
                                          </p:spTgt>
                                        </p:tgtEl>
                                        <p:attrNameLst>
                                          <p:attrName>style.visibility</p:attrName>
                                        </p:attrNameLst>
                                      </p:cBhvr>
                                      <p:to>
                                        <p:strVal val="visible"/>
                                      </p:to>
                                    </p:set>
                                    <p:animEffect transition="in" filter="fade">
                                      <p:cBhvr>
                                        <p:cTn id="29" dur="800" decel="100000"/>
                                        <p:tgtEl>
                                          <p:spTgt spid="4099">
                                            <p:txEl>
                                              <p:pRg st="1" end="1"/>
                                            </p:txEl>
                                          </p:spTgt>
                                        </p:tgtEl>
                                      </p:cBhvr>
                                    </p:animEffect>
                                    <p:anim calcmode="lin" valueType="num">
                                      <p:cBhvr>
                                        <p:cTn id="30" dur="800" decel="100000" fill="hold"/>
                                        <p:tgtEl>
                                          <p:spTgt spid="4099">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4099">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4099">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099">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09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4099">
                                            <p:txEl>
                                              <p:pRg st="2" end="2"/>
                                            </p:txEl>
                                          </p:spTgt>
                                        </p:tgtEl>
                                        <p:attrNameLst>
                                          <p:attrName>style.visibility</p:attrName>
                                        </p:attrNameLst>
                                      </p:cBhvr>
                                      <p:to>
                                        <p:strVal val="visible"/>
                                      </p:to>
                                    </p:set>
                                    <p:animEffect transition="in" filter="fade">
                                      <p:cBhvr>
                                        <p:cTn id="39" dur="800" decel="100000"/>
                                        <p:tgtEl>
                                          <p:spTgt spid="4099">
                                            <p:txEl>
                                              <p:pRg st="2" end="2"/>
                                            </p:txEl>
                                          </p:spTgt>
                                        </p:tgtEl>
                                      </p:cBhvr>
                                    </p:animEffect>
                                    <p:anim calcmode="lin" valueType="num">
                                      <p:cBhvr>
                                        <p:cTn id="40" dur="800" decel="100000" fill="hold"/>
                                        <p:tgtEl>
                                          <p:spTgt spid="4099">
                                            <p:txEl>
                                              <p:pRg st="2" end="2"/>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4099">
                                            <p:txEl>
                                              <p:pRg st="2" end="2"/>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4099">
                                            <p:txEl>
                                              <p:pRg st="2" end="2"/>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099">
                                            <p:txEl>
                                              <p:pRg st="2" end="2"/>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099">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032"/>
                                        </p:tgtEl>
                                        <p:attrNameLst>
                                          <p:attrName>style.visibility</p:attrName>
                                        </p:attrNameLst>
                                      </p:cBhvr>
                                      <p:to>
                                        <p:strVal val="visible"/>
                                      </p:to>
                                    </p:set>
                                    <p:animEffect transition="in" filter="wipe(down)">
                                      <p:cBhvr>
                                        <p:cTn id="49" dur="580">
                                          <p:stCondLst>
                                            <p:cond delay="0"/>
                                          </p:stCondLst>
                                        </p:cTn>
                                        <p:tgtEl>
                                          <p:spTgt spid="1032"/>
                                        </p:tgtEl>
                                      </p:cBhvr>
                                    </p:animEffect>
                                    <p:anim calcmode="lin" valueType="num">
                                      <p:cBhvr>
                                        <p:cTn id="50"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55" dur="26">
                                          <p:stCondLst>
                                            <p:cond delay="650"/>
                                          </p:stCondLst>
                                        </p:cTn>
                                        <p:tgtEl>
                                          <p:spTgt spid="1032"/>
                                        </p:tgtEl>
                                      </p:cBhvr>
                                      <p:to x="100000" y="60000"/>
                                    </p:animScale>
                                    <p:animScale>
                                      <p:cBhvr>
                                        <p:cTn id="56" dur="166" decel="50000">
                                          <p:stCondLst>
                                            <p:cond delay="676"/>
                                          </p:stCondLst>
                                        </p:cTn>
                                        <p:tgtEl>
                                          <p:spTgt spid="1032"/>
                                        </p:tgtEl>
                                      </p:cBhvr>
                                      <p:to x="100000" y="100000"/>
                                    </p:animScale>
                                    <p:animScale>
                                      <p:cBhvr>
                                        <p:cTn id="57" dur="26">
                                          <p:stCondLst>
                                            <p:cond delay="1312"/>
                                          </p:stCondLst>
                                        </p:cTn>
                                        <p:tgtEl>
                                          <p:spTgt spid="1032"/>
                                        </p:tgtEl>
                                      </p:cBhvr>
                                      <p:to x="100000" y="80000"/>
                                    </p:animScale>
                                    <p:animScale>
                                      <p:cBhvr>
                                        <p:cTn id="58" dur="166" decel="50000">
                                          <p:stCondLst>
                                            <p:cond delay="1338"/>
                                          </p:stCondLst>
                                        </p:cTn>
                                        <p:tgtEl>
                                          <p:spTgt spid="1032"/>
                                        </p:tgtEl>
                                      </p:cBhvr>
                                      <p:to x="100000" y="100000"/>
                                    </p:animScale>
                                    <p:animScale>
                                      <p:cBhvr>
                                        <p:cTn id="59" dur="26">
                                          <p:stCondLst>
                                            <p:cond delay="1642"/>
                                          </p:stCondLst>
                                        </p:cTn>
                                        <p:tgtEl>
                                          <p:spTgt spid="1032"/>
                                        </p:tgtEl>
                                      </p:cBhvr>
                                      <p:to x="100000" y="90000"/>
                                    </p:animScale>
                                    <p:animScale>
                                      <p:cBhvr>
                                        <p:cTn id="60" dur="166" decel="50000">
                                          <p:stCondLst>
                                            <p:cond delay="1668"/>
                                          </p:stCondLst>
                                        </p:cTn>
                                        <p:tgtEl>
                                          <p:spTgt spid="1032"/>
                                        </p:tgtEl>
                                      </p:cBhvr>
                                      <p:to x="100000" y="100000"/>
                                    </p:animScale>
                                    <p:animScale>
                                      <p:cBhvr>
                                        <p:cTn id="61" dur="26">
                                          <p:stCondLst>
                                            <p:cond delay="1808"/>
                                          </p:stCondLst>
                                        </p:cTn>
                                        <p:tgtEl>
                                          <p:spTgt spid="1032"/>
                                        </p:tgtEl>
                                      </p:cBhvr>
                                      <p:to x="100000" y="95000"/>
                                    </p:animScale>
                                    <p:animScale>
                                      <p:cBhvr>
                                        <p:cTn id="62" dur="166" decel="50000">
                                          <p:stCondLst>
                                            <p:cond delay="1834"/>
                                          </p:stCondLst>
                                        </p:cTn>
                                        <p:tgtEl>
                                          <p:spTgt spid="1032"/>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1031"/>
                                        </p:tgtEl>
                                        <p:attrNameLst>
                                          <p:attrName>style.visibility</p:attrName>
                                        </p:attrNameLst>
                                      </p:cBhvr>
                                      <p:to>
                                        <p:strVal val="visible"/>
                                      </p:to>
                                    </p:set>
                                    <p:animEffect transition="in" filter="wipe(down)">
                                      <p:cBhvr>
                                        <p:cTn id="65" dur="580">
                                          <p:stCondLst>
                                            <p:cond delay="0"/>
                                          </p:stCondLst>
                                        </p:cTn>
                                        <p:tgtEl>
                                          <p:spTgt spid="1031"/>
                                        </p:tgtEl>
                                      </p:cBhvr>
                                    </p:animEffect>
                                    <p:anim calcmode="lin" valueType="num">
                                      <p:cBhvr>
                                        <p:cTn id="66" dur="1822" tmFilter="0,0; 0.14,0.36; 0.43,0.73; 0.71,0.91; 1.0,1.0">
                                          <p:stCondLst>
                                            <p:cond delay="0"/>
                                          </p:stCondLst>
                                        </p:cTn>
                                        <p:tgtEl>
                                          <p:spTgt spid="1031"/>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031"/>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031"/>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031"/>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031"/>
                                        </p:tgtEl>
                                        <p:attrNameLst>
                                          <p:attrName>ppt_y</p:attrName>
                                        </p:attrNameLst>
                                      </p:cBhvr>
                                      <p:tavLst>
                                        <p:tav tm="0" fmla="#ppt_y-sin(pi*$)/81">
                                          <p:val>
                                            <p:fltVal val="0"/>
                                          </p:val>
                                        </p:tav>
                                        <p:tav tm="100000">
                                          <p:val>
                                            <p:fltVal val="1"/>
                                          </p:val>
                                        </p:tav>
                                      </p:tavLst>
                                    </p:anim>
                                    <p:animScale>
                                      <p:cBhvr>
                                        <p:cTn id="71" dur="26">
                                          <p:stCondLst>
                                            <p:cond delay="650"/>
                                          </p:stCondLst>
                                        </p:cTn>
                                        <p:tgtEl>
                                          <p:spTgt spid="1031"/>
                                        </p:tgtEl>
                                      </p:cBhvr>
                                      <p:to x="100000" y="60000"/>
                                    </p:animScale>
                                    <p:animScale>
                                      <p:cBhvr>
                                        <p:cTn id="72" dur="166" decel="50000">
                                          <p:stCondLst>
                                            <p:cond delay="676"/>
                                          </p:stCondLst>
                                        </p:cTn>
                                        <p:tgtEl>
                                          <p:spTgt spid="1031"/>
                                        </p:tgtEl>
                                      </p:cBhvr>
                                      <p:to x="100000" y="100000"/>
                                    </p:animScale>
                                    <p:animScale>
                                      <p:cBhvr>
                                        <p:cTn id="73" dur="26">
                                          <p:stCondLst>
                                            <p:cond delay="1312"/>
                                          </p:stCondLst>
                                        </p:cTn>
                                        <p:tgtEl>
                                          <p:spTgt spid="1031"/>
                                        </p:tgtEl>
                                      </p:cBhvr>
                                      <p:to x="100000" y="80000"/>
                                    </p:animScale>
                                    <p:animScale>
                                      <p:cBhvr>
                                        <p:cTn id="74" dur="166" decel="50000">
                                          <p:stCondLst>
                                            <p:cond delay="1338"/>
                                          </p:stCondLst>
                                        </p:cTn>
                                        <p:tgtEl>
                                          <p:spTgt spid="1031"/>
                                        </p:tgtEl>
                                      </p:cBhvr>
                                      <p:to x="100000" y="100000"/>
                                    </p:animScale>
                                    <p:animScale>
                                      <p:cBhvr>
                                        <p:cTn id="75" dur="26">
                                          <p:stCondLst>
                                            <p:cond delay="1642"/>
                                          </p:stCondLst>
                                        </p:cTn>
                                        <p:tgtEl>
                                          <p:spTgt spid="1031"/>
                                        </p:tgtEl>
                                      </p:cBhvr>
                                      <p:to x="100000" y="90000"/>
                                    </p:animScale>
                                    <p:animScale>
                                      <p:cBhvr>
                                        <p:cTn id="76" dur="166" decel="50000">
                                          <p:stCondLst>
                                            <p:cond delay="1668"/>
                                          </p:stCondLst>
                                        </p:cTn>
                                        <p:tgtEl>
                                          <p:spTgt spid="1031"/>
                                        </p:tgtEl>
                                      </p:cBhvr>
                                      <p:to x="100000" y="100000"/>
                                    </p:animScale>
                                    <p:animScale>
                                      <p:cBhvr>
                                        <p:cTn id="77" dur="26">
                                          <p:stCondLst>
                                            <p:cond delay="1808"/>
                                          </p:stCondLst>
                                        </p:cTn>
                                        <p:tgtEl>
                                          <p:spTgt spid="1031"/>
                                        </p:tgtEl>
                                      </p:cBhvr>
                                      <p:to x="100000" y="95000"/>
                                    </p:animScale>
                                    <p:animScale>
                                      <p:cBhvr>
                                        <p:cTn id="78" dur="166" decel="50000">
                                          <p:stCondLst>
                                            <p:cond delay="1834"/>
                                          </p:stCondLst>
                                        </p:cTn>
                                        <p:tgtEl>
                                          <p:spTgt spid="1031"/>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1030"/>
                                        </p:tgtEl>
                                        <p:attrNameLst>
                                          <p:attrName>style.visibility</p:attrName>
                                        </p:attrNameLst>
                                      </p:cBhvr>
                                      <p:to>
                                        <p:strVal val="visible"/>
                                      </p:to>
                                    </p:set>
                                    <p:animEffect transition="in" filter="wipe(down)">
                                      <p:cBhvr>
                                        <p:cTn id="81" dur="580">
                                          <p:stCondLst>
                                            <p:cond delay="0"/>
                                          </p:stCondLst>
                                        </p:cTn>
                                        <p:tgtEl>
                                          <p:spTgt spid="1030"/>
                                        </p:tgtEl>
                                      </p:cBhvr>
                                    </p:animEffect>
                                    <p:anim calcmode="lin" valueType="num">
                                      <p:cBhvr>
                                        <p:cTn id="82"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87" dur="26">
                                          <p:stCondLst>
                                            <p:cond delay="650"/>
                                          </p:stCondLst>
                                        </p:cTn>
                                        <p:tgtEl>
                                          <p:spTgt spid="1030"/>
                                        </p:tgtEl>
                                      </p:cBhvr>
                                      <p:to x="100000" y="60000"/>
                                    </p:animScale>
                                    <p:animScale>
                                      <p:cBhvr>
                                        <p:cTn id="88" dur="166" decel="50000">
                                          <p:stCondLst>
                                            <p:cond delay="676"/>
                                          </p:stCondLst>
                                        </p:cTn>
                                        <p:tgtEl>
                                          <p:spTgt spid="1030"/>
                                        </p:tgtEl>
                                      </p:cBhvr>
                                      <p:to x="100000" y="100000"/>
                                    </p:animScale>
                                    <p:animScale>
                                      <p:cBhvr>
                                        <p:cTn id="89" dur="26">
                                          <p:stCondLst>
                                            <p:cond delay="1312"/>
                                          </p:stCondLst>
                                        </p:cTn>
                                        <p:tgtEl>
                                          <p:spTgt spid="1030"/>
                                        </p:tgtEl>
                                      </p:cBhvr>
                                      <p:to x="100000" y="80000"/>
                                    </p:animScale>
                                    <p:animScale>
                                      <p:cBhvr>
                                        <p:cTn id="90" dur="166" decel="50000">
                                          <p:stCondLst>
                                            <p:cond delay="1338"/>
                                          </p:stCondLst>
                                        </p:cTn>
                                        <p:tgtEl>
                                          <p:spTgt spid="1030"/>
                                        </p:tgtEl>
                                      </p:cBhvr>
                                      <p:to x="100000" y="100000"/>
                                    </p:animScale>
                                    <p:animScale>
                                      <p:cBhvr>
                                        <p:cTn id="91" dur="26">
                                          <p:stCondLst>
                                            <p:cond delay="1642"/>
                                          </p:stCondLst>
                                        </p:cTn>
                                        <p:tgtEl>
                                          <p:spTgt spid="1030"/>
                                        </p:tgtEl>
                                      </p:cBhvr>
                                      <p:to x="100000" y="90000"/>
                                    </p:animScale>
                                    <p:animScale>
                                      <p:cBhvr>
                                        <p:cTn id="92" dur="166" decel="50000">
                                          <p:stCondLst>
                                            <p:cond delay="1668"/>
                                          </p:stCondLst>
                                        </p:cTn>
                                        <p:tgtEl>
                                          <p:spTgt spid="1030"/>
                                        </p:tgtEl>
                                      </p:cBhvr>
                                      <p:to x="100000" y="100000"/>
                                    </p:animScale>
                                    <p:animScale>
                                      <p:cBhvr>
                                        <p:cTn id="93" dur="26">
                                          <p:stCondLst>
                                            <p:cond delay="1808"/>
                                          </p:stCondLst>
                                        </p:cTn>
                                        <p:tgtEl>
                                          <p:spTgt spid="1030"/>
                                        </p:tgtEl>
                                      </p:cBhvr>
                                      <p:to x="100000" y="95000"/>
                                    </p:animScale>
                                    <p:animScale>
                                      <p:cBhvr>
                                        <p:cTn id="94" dur="166" decel="50000">
                                          <p:stCondLst>
                                            <p:cond delay="1834"/>
                                          </p:stCondLst>
                                        </p:cTn>
                                        <p:tgtEl>
                                          <p:spTgt spid="1030"/>
                                        </p:tgtEl>
                                      </p:cBhvr>
                                      <p:to x="100000" y="100000"/>
                                    </p:animScale>
                                  </p:childTnLst>
                                </p:cTn>
                              </p:par>
                              <p:par>
                                <p:cTn id="95" presetID="26" presetClass="entr" presetSubtype="0" fill="hold" nodeType="withEffect">
                                  <p:stCondLst>
                                    <p:cond delay="0"/>
                                  </p:stCondLst>
                                  <p:childTnLst>
                                    <p:set>
                                      <p:cBhvr>
                                        <p:cTn id="96" dur="1" fill="hold">
                                          <p:stCondLst>
                                            <p:cond delay="0"/>
                                          </p:stCondLst>
                                        </p:cTn>
                                        <p:tgtEl>
                                          <p:spTgt spid="1028"/>
                                        </p:tgtEl>
                                        <p:attrNameLst>
                                          <p:attrName>style.visibility</p:attrName>
                                        </p:attrNameLst>
                                      </p:cBhvr>
                                      <p:to>
                                        <p:strVal val="visible"/>
                                      </p:to>
                                    </p:set>
                                    <p:animEffect transition="in" filter="wipe(down)">
                                      <p:cBhvr>
                                        <p:cTn id="97" dur="580">
                                          <p:stCondLst>
                                            <p:cond delay="0"/>
                                          </p:stCondLst>
                                        </p:cTn>
                                        <p:tgtEl>
                                          <p:spTgt spid="1028"/>
                                        </p:tgtEl>
                                      </p:cBhvr>
                                    </p:animEffect>
                                    <p:anim calcmode="lin" valueType="num">
                                      <p:cBhvr>
                                        <p:cTn id="9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28"/>
                                        </p:tgtEl>
                                      </p:cBhvr>
                                      <p:to x="100000" y="60000"/>
                                    </p:animScale>
                                    <p:animScale>
                                      <p:cBhvr>
                                        <p:cTn id="104" dur="166" decel="50000">
                                          <p:stCondLst>
                                            <p:cond delay="676"/>
                                          </p:stCondLst>
                                        </p:cTn>
                                        <p:tgtEl>
                                          <p:spTgt spid="1028"/>
                                        </p:tgtEl>
                                      </p:cBhvr>
                                      <p:to x="100000" y="100000"/>
                                    </p:animScale>
                                    <p:animScale>
                                      <p:cBhvr>
                                        <p:cTn id="105" dur="26">
                                          <p:stCondLst>
                                            <p:cond delay="1312"/>
                                          </p:stCondLst>
                                        </p:cTn>
                                        <p:tgtEl>
                                          <p:spTgt spid="1028"/>
                                        </p:tgtEl>
                                      </p:cBhvr>
                                      <p:to x="100000" y="80000"/>
                                    </p:animScale>
                                    <p:animScale>
                                      <p:cBhvr>
                                        <p:cTn id="106" dur="166" decel="50000">
                                          <p:stCondLst>
                                            <p:cond delay="1338"/>
                                          </p:stCondLst>
                                        </p:cTn>
                                        <p:tgtEl>
                                          <p:spTgt spid="1028"/>
                                        </p:tgtEl>
                                      </p:cBhvr>
                                      <p:to x="100000" y="100000"/>
                                    </p:animScale>
                                    <p:animScale>
                                      <p:cBhvr>
                                        <p:cTn id="107" dur="26">
                                          <p:stCondLst>
                                            <p:cond delay="1642"/>
                                          </p:stCondLst>
                                        </p:cTn>
                                        <p:tgtEl>
                                          <p:spTgt spid="1028"/>
                                        </p:tgtEl>
                                      </p:cBhvr>
                                      <p:to x="100000" y="90000"/>
                                    </p:animScale>
                                    <p:animScale>
                                      <p:cBhvr>
                                        <p:cTn id="108" dur="166" decel="50000">
                                          <p:stCondLst>
                                            <p:cond delay="1668"/>
                                          </p:stCondLst>
                                        </p:cTn>
                                        <p:tgtEl>
                                          <p:spTgt spid="1028"/>
                                        </p:tgtEl>
                                      </p:cBhvr>
                                      <p:to x="100000" y="100000"/>
                                    </p:animScale>
                                    <p:animScale>
                                      <p:cBhvr>
                                        <p:cTn id="109" dur="26">
                                          <p:stCondLst>
                                            <p:cond delay="1808"/>
                                          </p:stCondLst>
                                        </p:cTn>
                                        <p:tgtEl>
                                          <p:spTgt spid="1028"/>
                                        </p:tgtEl>
                                      </p:cBhvr>
                                      <p:to x="100000" y="95000"/>
                                    </p:animScale>
                                    <p:animScale>
                                      <p:cBhvr>
                                        <p:cTn id="110" dur="166" decel="50000">
                                          <p:stCondLst>
                                            <p:cond delay="1834"/>
                                          </p:stCondLst>
                                        </p:cTn>
                                        <p:tgtEl>
                                          <p:spTgt spid="1028"/>
                                        </p:tgtEl>
                                      </p:cBhvr>
                                      <p:to x="100000" y="100000"/>
                                    </p:animScale>
                                  </p:childTnLst>
                                </p:cTn>
                              </p:par>
                              <p:par>
                                <p:cTn id="111" presetID="26" presetClass="entr" presetSubtype="0" fill="hold" nodeType="withEffect">
                                  <p:stCondLst>
                                    <p:cond delay="0"/>
                                  </p:stCondLst>
                                  <p:childTnLst>
                                    <p:set>
                                      <p:cBhvr>
                                        <p:cTn id="112" dur="1" fill="hold">
                                          <p:stCondLst>
                                            <p:cond delay="0"/>
                                          </p:stCondLst>
                                        </p:cTn>
                                        <p:tgtEl>
                                          <p:spTgt spid="1027"/>
                                        </p:tgtEl>
                                        <p:attrNameLst>
                                          <p:attrName>style.visibility</p:attrName>
                                        </p:attrNameLst>
                                      </p:cBhvr>
                                      <p:to>
                                        <p:strVal val="visible"/>
                                      </p:to>
                                    </p:set>
                                    <p:animEffect transition="in" filter="wipe(down)">
                                      <p:cBhvr>
                                        <p:cTn id="113" dur="580">
                                          <p:stCondLst>
                                            <p:cond delay="0"/>
                                          </p:stCondLst>
                                        </p:cTn>
                                        <p:tgtEl>
                                          <p:spTgt spid="1027"/>
                                        </p:tgtEl>
                                      </p:cBhvr>
                                    </p:animEffect>
                                    <p:anim calcmode="lin" valueType="num">
                                      <p:cBhvr>
                                        <p:cTn id="114"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19" dur="26">
                                          <p:stCondLst>
                                            <p:cond delay="650"/>
                                          </p:stCondLst>
                                        </p:cTn>
                                        <p:tgtEl>
                                          <p:spTgt spid="1027"/>
                                        </p:tgtEl>
                                      </p:cBhvr>
                                      <p:to x="100000" y="60000"/>
                                    </p:animScale>
                                    <p:animScale>
                                      <p:cBhvr>
                                        <p:cTn id="120" dur="166" decel="50000">
                                          <p:stCondLst>
                                            <p:cond delay="676"/>
                                          </p:stCondLst>
                                        </p:cTn>
                                        <p:tgtEl>
                                          <p:spTgt spid="1027"/>
                                        </p:tgtEl>
                                      </p:cBhvr>
                                      <p:to x="100000" y="100000"/>
                                    </p:animScale>
                                    <p:animScale>
                                      <p:cBhvr>
                                        <p:cTn id="121" dur="26">
                                          <p:stCondLst>
                                            <p:cond delay="1312"/>
                                          </p:stCondLst>
                                        </p:cTn>
                                        <p:tgtEl>
                                          <p:spTgt spid="1027"/>
                                        </p:tgtEl>
                                      </p:cBhvr>
                                      <p:to x="100000" y="80000"/>
                                    </p:animScale>
                                    <p:animScale>
                                      <p:cBhvr>
                                        <p:cTn id="122" dur="166" decel="50000">
                                          <p:stCondLst>
                                            <p:cond delay="1338"/>
                                          </p:stCondLst>
                                        </p:cTn>
                                        <p:tgtEl>
                                          <p:spTgt spid="1027"/>
                                        </p:tgtEl>
                                      </p:cBhvr>
                                      <p:to x="100000" y="100000"/>
                                    </p:animScale>
                                    <p:animScale>
                                      <p:cBhvr>
                                        <p:cTn id="123" dur="26">
                                          <p:stCondLst>
                                            <p:cond delay="1642"/>
                                          </p:stCondLst>
                                        </p:cTn>
                                        <p:tgtEl>
                                          <p:spTgt spid="1027"/>
                                        </p:tgtEl>
                                      </p:cBhvr>
                                      <p:to x="100000" y="90000"/>
                                    </p:animScale>
                                    <p:animScale>
                                      <p:cBhvr>
                                        <p:cTn id="124" dur="166" decel="50000">
                                          <p:stCondLst>
                                            <p:cond delay="1668"/>
                                          </p:stCondLst>
                                        </p:cTn>
                                        <p:tgtEl>
                                          <p:spTgt spid="1027"/>
                                        </p:tgtEl>
                                      </p:cBhvr>
                                      <p:to x="100000" y="100000"/>
                                    </p:animScale>
                                    <p:animScale>
                                      <p:cBhvr>
                                        <p:cTn id="125" dur="26">
                                          <p:stCondLst>
                                            <p:cond delay="1808"/>
                                          </p:stCondLst>
                                        </p:cTn>
                                        <p:tgtEl>
                                          <p:spTgt spid="1027"/>
                                        </p:tgtEl>
                                      </p:cBhvr>
                                      <p:to x="100000" y="95000"/>
                                    </p:animScale>
                                    <p:animScale>
                                      <p:cBhvr>
                                        <p:cTn id="126" dur="166" decel="50000">
                                          <p:stCondLst>
                                            <p:cond delay="1834"/>
                                          </p:stCondLst>
                                        </p:cTn>
                                        <p:tgtEl>
                                          <p:spTgt spid="1027"/>
                                        </p:tgtEl>
                                      </p:cBhvr>
                                      <p:to x="100000" y="100000"/>
                                    </p:animScale>
                                  </p:childTnLst>
                                </p:cTn>
                              </p:par>
                              <p:par>
                                <p:cTn id="127" presetID="26" presetClass="entr" presetSubtype="0" fill="hold" nodeType="withEffect">
                                  <p:stCondLst>
                                    <p:cond delay="0"/>
                                  </p:stCondLst>
                                  <p:childTnLst>
                                    <p:set>
                                      <p:cBhvr>
                                        <p:cTn id="128" dur="1" fill="hold">
                                          <p:stCondLst>
                                            <p:cond delay="0"/>
                                          </p:stCondLst>
                                        </p:cTn>
                                        <p:tgtEl>
                                          <p:spTgt spid="1029"/>
                                        </p:tgtEl>
                                        <p:attrNameLst>
                                          <p:attrName>style.visibility</p:attrName>
                                        </p:attrNameLst>
                                      </p:cBhvr>
                                      <p:to>
                                        <p:strVal val="visible"/>
                                      </p:to>
                                    </p:set>
                                    <p:animEffect transition="in" filter="wipe(down)">
                                      <p:cBhvr>
                                        <p:cTn id="129" dur="580">
                                          <p:stCondLst>
                                            <p:cond delay="0"/>
                                          </p:stCondLst>
                                        </p:cTn>
                                        <p:tgtEl>
                                          <p:spTgt spid="1029"/>
                                        </p:tgtEl>
                                      </p:cBhvr>
                                    </p:animEffect>
                                    <p:anim calcmode="lin" valueType="num">
                                      <p:cBhvr>
                                        <p:cTn id="130"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135" dur="26">
                                          <p:stCondLst>
                                            <p:cond delay="650"/>
                                          </p:stCondLst>
                                        </p:cTn>
                                        <p:tgtEl>
                                          <p:spTgt spid="1029"/>
                                        </p:tgtEl>
                                      </p:cBhvr>
                                      <p:to x="100000" y="60000"/>
                                    </p:animScale>
                                    <p:animScale>
                                      <p:cBhvr>
                                        <p:cTn id="136" dur="166" decel="50000">
                                          <p:stCondLst>
                                            <p:cond delay="676"/>
                                          </p:stCondLst>
                                        </p:cTn>
                                        <p:tgtEl>
                                          <p:spTgt spid="1029"/>
                                        </p:tgtEl>
                                      </p:cBhvr>
                                      <p:to x="100000" y="100000"/>
                                    </p:animScale>
                                    <p:animScale>
                                      <p:cBhvr>
                                        <p:cTn id="137" dur="26">
                                          <p:stCondLst>
                                            <p:cond delay="1312"/>
                                          </p:stCondLst>
                                        </p:cTn>
                                        <p:tgtEl>
                                          <p:spTgt spid="1029"/>
                                        </p:tgtEl>
                                      </p:cBhvr>
                                      <p:to x="100000" y="80000"/>
                                    </p:animScale>
                                    <p:animScale>
                                      <p:cBhvr>
                                        <p:cTn id="138" dur="166" decel="50000">
                                          <p:stCondLst>
                                            <p:cond delay="1338"/>
                                          </p:stCondLst>
                                        </p:cTn>
                                        <p:tgtEl>
                                          <p:spTgt spid="1029"/>
                                        </p:tgtEl>
                                      </p:cBhvr>
                                      <p:to x="100000" y="100000"/>
                                    </p:animScale>
                                    <p:animScale>
                                      <p:cBhvr>
                                        <p:cTn id="139" dur="26">
                                          <p:stCondLst>
                                            <p:cond delay="1642"/>
                                          </p:stCondLst>
                                        </p:cTn>
                                        <p:tgtEl>
                                          <p:spTgt spid="1029"/>
                                        </p:tgtEl>
                                      </p:cBhvr>
                                      <p:to x="100000" y="90000"/>
                                    </p:animScale>
                                    <p:animScale>
                                      <p:cBhvr>
                                        <p:cTn id="140" dur="166" decel="50000">
                                          <p:stCondLst>
                                            <p:cond delay="1668"/>
                                          </p:stCondLst>
                                        </p:cTn>
                                        <p:tgtEl>
                                          <p:spTgt spid="1029"/>
                                        </p:tgtEl>
                                      </p:cBhvr>
                                      <p:to x="100000" y="100000"/>
                                    </p:animScale>
                                    <p:animScale>
                                      <p:cBhvr>
                                        <p:cTn id="141" dur="26">
                                          <p:stCondLst>
                                            <p:cond delay="1808"/>
                                          </p:stCondLst>
                                        </p:cTn>
                                        <p:tgtEl>
                                          <p:spTgt spid="1029"/>
                                        </p:tgtEl>
                                      </p:cBhvr>
                                      <p:to x="100000" y="95000"/>
                                    </p:animScale>
                                    <p:animScale>
                                      <p:cBhvr>
                                        <p:cTn id="142" dur="166" decel="50000">
                                          <p:stCondLst>
                                            <p:cond delay="1834"/>
                                          </p:stCondLst>
                                        </p:cTn>
                                        <p:tgtEl>
                                          <p:spTgt spid="10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smtClean="0">
                <a:hlinkClick r:id="rId2"/>
              </a:rPr>
              <a:t>kvhs.nbed.nb.ca/gallant/biology/quaternary_structure.jpg</a:t>
            </a:r>
            <a:endParaRPr lang="en-US" dirty="0" smtClean="0"/>
          </a:p>
          <a:p>
            <a:r>
              <a:rPr lang="en-US" dirty="0" smtClean="0">
                <a:hlinkClick r:id="rId3"/>
              </a:rPr>
              <a:t>http://</a:t>
            </a:r>
            <a:r>
              <a:rPr lang="en-US" dirty="0" smtClean="0">
                <a:hlinkClick r:id="rId3"/>
              </a:rPr>
              <a:t>kvhs.nbed.nb.ca/gallant/biology/tertiary_structure.jpg</a:t>
            </a:r>
            <a:endParaRPr lang="en-US" dirty="0" smtClean="0"/>
          </a:p>
          <a:p>
            <a:r>
              <a:rPr lang="en-US" dirty="0" smtClean="0">
                <a:hlinkClick r:id="rId4"/>
              </a:rPr>
              <a:t>http://</a:t>
            </a:r>
            <a:r>
              <a:rPr lang="en-US" dirty="0" smtClean="0">
                <a:hlinkClick r:id="rId4"/>
              </a:rPr>
              <a:t>content.answers.com/main/content/wp/en/thumb/a/ab/250px-Protein-structure.png</a:t>
            </a: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2" end="2"/>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r>
              <a:rPr lang="en-US" dirty="0" smtClean="0"/>
              <a:t>Sources:</a:t>
            </a:r>
          </a:p>
          <a:p>
            <a:pPr lvl="1"/>
            <a:r>
              <a:rPr lang="en-US" dirty="0" smtClean="0">
                <a:hlinkClick r:id="rId2"/>
              </a:rPr>
              <a:t>http://antoine.frostburg.edu/cgi-bin/serese/tutorials/isomer/index.cgi</a:t>
            </a:r>
            <a:endParaRPr lang="en-US" dirty="0" smtClean="0"/>
          </a:p>
          <a:p>
            <a:pPr lvl="1"/>
            <a:r>
              <a:rPr lang="en-US" dirty="0" smtClean="0">
                <a:hlinkClick r:id="rId3"/>
              </a:rPr>
              <a:t>http://www.wisc-online.com/objects/index_tj.asp?objID=ap/1304</a:t>
            </a:r>
            <a:endParaRPr lang="en-US" dirty="0" smtClean="0"/>
          </a:p>
          <a:p>
            <a:pPr lvl="1"/>
            <a:r>
              <a:rPr lang="en-US" dirty="0" smtClean="0">
                <a:hlinkClick r:id="rId4"/>
              </a:rPr>
              <a:t>http://www.hhmi.org/biointeractive/obesity/molfat/index.html</a:t>
            </a:r>
            <a:endParaRPr lang="en-US" dirty="0" smtClean="0"/>
          </a:p>
          <a:p>
            <a:pPr lvl="1"/>
            <a:r>
              <a:rPr lang="en-US" dirty="0" smtClean="0">
                <a:hlinkClick r:id="rId5"/>
              </a:rPr>
              <a:t>http://www.biology.arizona.edu/biochemistry/problem_sets/large_molecules_problems.html</a:t>
            </a:r>
            <a:endParaRPr lang="en-US" dirty="0" smtClean="0"/>
          </a:p>
          <a:p>
            <a:pPr lvl="1"/>
            <a:r>
              <a:rPr lang="en-US" dirty="0" smtClean="0">
                <a:hlinkClick r:id="rId6"/>
              </a:rPr>
              <a:t>http://academic.pg.cc.md.us/~ssindex/bit/nucleotides/nucleotides.htm</a:t>
            </a:r>
            <a:endParaRPr lang="en-US" dirty="0" smtClean="0"/>
          </a:p>
          <a:p>
            <a:pPr lvl="1"/>
            <a:r>
              <a:rPr lang="en-US" dirty="0" smtClean="0">
                <a:hlinkClick r:id="rId7"/>
              </a:rPr>
              <a:t>http://bcs.whfreeman.com/thelifewire/content/chp03/0302002.html</a:t>
            </a:r>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3">
                                            <p:txEl>
                                              <p:pRg st="6" end="6"/>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2" cstate="print"/>
          <a:srcRect/>
          <a:stretch>
            <a:fillRect/>
          </a:stretch>
        </p:blipFill>
        <p:spPr bwMode="auto">
          <a:xfrm rot="21393909" flipV="1">
            <a:off x="47731" y="5220035"/>
            <a:ext cx="2048343" cy="1578020"/>
          </a:xfrm>
          <a:prstGeom prst="rect">
            <a:avLst/>
          </a:prstGeom>
          <a:noFill/>
          <a:ln w="9525">
            <a:noFill/>
            <a:miter lim="800000"/>
            <a:headEnd/>
            <a:tailEnd/>
          </a:ln>
          <a:effectLst/>
        </p:spPr>
      </p:pic>
      <p:pic>
        <p:nvPicPr>
          <p:cNvPr id="18" name="Picture 5"/>
          <p:cNvPicPr>
            <a:picLocks noChangeAspect="1" noChangeArrowheads="1"/>
          </p:cNvPicPr>
          <p:nvPr/>
        </p:nvPicPr>
        <p:blipFill>
          <a:blip r:embed="rId3" cstate="print"/>
          <a:srcRect/>
          <a:stretch>
            <a:fillRect/>
          </a:stretch>
        </p:blipFill>
        <p:spPr bwMode="auto">
          <a:xfrm flipV="1">
            <a:off x="7045854" y="5241612"/>
            <a:ext cx="2098146" cy="1616388"/>
          </a:xfrm>
          <a:prstGeom prst="rect">
            <a:avLst/>
          </a:prstGeom>
          <a:noFill/>
          <a:ln w="9525">
            <a:noFill/>
            <a:miter lim="800000"/>
            <a:headEnd/>
            <a:tailEnd/>
          </a:ln>
          <a:effectLst/>
        </p:spPr>
      </p:pic>
      <p:pic>
        <p:nvPicPr>
          <p:cNvPr id="17" name="Picture 5"/>
          <p:cNvPicPr>
            <a:picLocks noChangeAspect="1" noChangeArrowheads="1"/>
          </p:cNvPicPr>
          <p:nvPr/>
        </p:nvPicPr>
        <p:blipFill>
          <a:blip r:embed="rId3" cstate="print"/>
          <a:srcRect/>
          <a:stretch>
            <a:fillRect/>
          </a:stretch>
        </p:blipFill>
        <p:spPr bwMode="auto">
          <a:xfrm flipV="1">
            <a:off x="7045854" y="381000"/>
            <a:ext cx="2098146" cy="1616388"/>
          </a:xfrm>
          <a:prstGeom prst="rect">
            <a:avLst/>
          </a:prstGeom>
          <a:noFill/>
          <a:ln w="9525">
            <a:noFill/>
            <a:miter lim="800000"/>
            <a:headEnd/>
            <a:tailEnd/>
          </a:ln>
          <a:effectLst/>
        </p:spPr>
      </p:pic>
      <p:pic>
        <p:nvPicPr>
          <p:cNvPr id="14" name="Picture 5"/>
          <p:cNvPicPr>
            <a:picLocks noChangeAspect="1" noChangeArrowheads="1"/>
          </p:cNvPicPr>
          <p:nvPr/>
        </p:nvPicPr>
        <p:blipFill>
          <a:blip r:embed="rId3" cstate="print"/>
          <a:srcRect/>
          <a:stretch>
            <a:fillRect/>
          </a:stretch>
        </p:blipFill>
        <p:spPr bwMode="auto">
          <a:xfrm flipV="1">
            <a:off x="46538" y="290001"/>
            <a:ext cx="2098146" cy="1616388"/>
          </a:xfrm>
          <a:prstGeom prst="rect">
            <a:avLst/>
          </a:prstGeom>
          <a:noFill/>
          <a:ln w="9525">
            <a:noFill/>
            <a:miter lim="800000"/>
            <a:headEnd/>
            <a:tailEnd/>
          </a:ln>
          <a:effectLst/>
        </p:spPr>
      </p:pic>
      <p:sp>
        <p:nvSpPr>
          <p:cNvPr id="2" name="Title 1"/>
          <p:cNvSpPr>
            <a:spLocks noGrp="1"/>
          </p:cNvSpPr>
          <p:nvPr>
            <p:ph type="title"/>
          </p:nvPr>
        </p:nvSpPr>
        <p:spPr>
          <a:xfrm>
            <a:off x="457200" y="0"/>
            <a:ext cx="8229600" cy="1143000"/>
          </a:xfrm>
        </p:spPr>
        <p:txBody>
          <a:bodyPr/>
          <a:lstStyle/>
          <a:p>
            <a:r>
              <a:rPr lang="en-US" dirty="0" smtClean="0">
                <a:solidFill>
                  <a:srgbClr val="00B050"/>
                </a:solidFill>
              </a:rPr>
              <a:t>The synthesis and break down of polymers </a:t>
            </a:r>
            <a:endParaRPr lang="en-US" dirty="0">
              <a:solidFill>
                <a:srgbClr val="00B050"/>
              </a:solidFill>
            </a:endParaRPr>
          </a:p>
        </p:txBody>
      </p:sp>
      <p:sp>
        <p:nvSpPr>
          <p:cNvPr id="3" name="Content Placeholder 2"/>
          <p:cNvSpPr>
            <a:spLocks noGrp="1"/>
          </p:cNvSpPr>
          <p:nvPr>
            <p:ph idx="1"/>
          </p:nvPr>
        </p:nvSpPr>
        <p:spPr>
          <a:xfrm>
            <a:off x="533400" y="1295400"/>
            <a:ext cx="8229600" cy="5105400"/>
          </a:xfrm>
          <a:noFill/>
        </p:spPr>
        <p:txBody>
          <a:bodyPr/>
          <a:lstStyle/>
          <a:p>
            <a:r>
              <a:rPr lang="en-US" sz="2800" dirty="0" smtClean="0"/>
              <a:t>Monomers are connected covalently together through the loss of a water molecule this process is called a condensation reaction or dehydration reaction.</a:t>
            </a:r>
          </a:p>
          <a:p>
            <a:r>
              <a:rPr lang="en-US" sz="2800" dirty="0" smtClean="0"/>
              <a:t>One monomer contributes a hydroxyl and the other provides a hydrogen, and this process is continues like a chain until the polymer is created. Enzymes are specialized and used to speed up the chemical reactions.</a:t>
            </a:r>
          </a:p>
          <a:p>
            <a:r>
              <a:rPr lang="en-US" sz="2800" dirty="0" smtClean="0"/>
              <a:t>Hydrolysis is the opposite of a condensation reaction an it breaks down the polymers into monomers with the addition of a water molecule. </a:t>
            </a:r>
          </a:p>
          <a:p>
            <a:endParaRPr lang="en-US" sz="2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800" decel="100000"/>
                                        <p:tgtEl>
                                          <p:spTgt spid="14"/>
                                        </p:tgtEl>
                                      </p:cBhvr>
                                    </p:animEffect>
                                    <p:anim calcmode="lin" valueType="num">
                                      <p:cBhvr>
                                        <p:cTn id="13" dur="800" decel="100000" fill="hold"/>
                                        <p:tgtEl>
                                          <p:spTgt spid="14"/>
                                        </p:tgtEl>
                                        <p:attrNameLst>
                                          <p:attrName>style.rotation</p:attrName>
                                        </p:attrNameLst>
                                      </p:cBhvr>
                                      <p:tavLst>
                                        <p:tav tm="0">
                                          <p:val>
                                            <p:fltVal val="-90"/>
                                          </p:val>
                                        </p:tav>
                                        <p:tav tm="100000">
                                          <p:val>
                                            <p:fltVal val="0"/>
                                          </p:val>
                                        </p:tav>
                                      </p:tavLst>
                                    </p:anim>
                                    <p:anim calcmode="lin" valueType="num">
                                      <p:cBhvr>
                                        <p:cTn id="14" dur="800" decel="100000" fill="hold"/>
                                        <p:tgtEl>
                                          <p:spTgt spid="14"/>
                                        </p:tgtEl>
                                        <p:attrNameLst>
                                          <p:attrName>ppt_x</p:attrName>
                                        </p:attrNameLst>
                                      </p:cBhvr>
                                      <p:tavLst>
                                        <p:tav tm="0">
                                          <p:val>
                                            <p:strVal val="#ppt_x+0.4"/>
                                          </p:val>
                                        </p:tav>
                                        <p:tav tm="100000">
                                          <p:val>
                                            <p:strVal val="#ppt_x-0.05"/>
                                          </p:val>
                                        </p:tav>
                                      </p:tavLst>
                                    </p:anim>
                                    <p:anim calcmode="lin" valueType="num">
                                      <p:cBhvr>
                                        <p:cTn id="15" dur="800" decel="100000" fill="hold"/>
                                        <p:tgtEl>
                                          <p:spTgt spid="1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800" decel="100000"/>
                                        <p:tgtEl>
                                          <p:spTgt spid="17"/>
                                        </p:tgtEl>
                                      </p:cBhvr>
                                    </p:animEffect>
                                    <p:anim calcmode="lin" valueType="num">
                                      <p:cBhvr>
                                        <p:cTn id="21" dur="800" decel="100000" fill="hold"/>
                                        <p:tgtEl>
                                          <p:spTgt spid="17"/>
                                        </p:tgtEl>
                                        <p:attrNameLst>
                                          <p:attrName>style.rotation</p:attrName>
                                        </p:attrNameLst>
                                      </p:cBhvr>
                                      <p:tavLst>
                                        <p:tav tm="0">
                                          <p:val>
                                            <p:fltVal val="-90"/>
                                          </p:val>
                                        </p:tav>
                                        <p:tav tm="100000">
                                          <p:val>
                                            <p:fltVal val="0"/>
                                          </p:val>
                                        </p:tav>
                                      </p:tavLst>
                                    </p:anim>
                                    <p:anim calcmode="lin" valueType="num">
                                      <p:cBhvr>
                                        <p:cTn id="22" dur="800" decel="100000" fill="hold"/>
                                        <p:tgtEl>
                                          <p:spTgt spid="17"/>
                                        </p:tgtEl>
                                        <p:attrNameLst>
                                          <p:attrName>ppt_x</p:attrName>
                                        </p:attrNameLst>
                                      </p:cBhvr>
                                      <p:tavLst>
                                        <p:tav tm="0">
                                          <p:val>
                                            <p:strVal val="#ppt_x+0.4"/>
                                          </p:val>
                                        </p:tav>
                                        <p:tav tm="100000">
                                          <p:val>
                                            <p:strVal val="#ppt_x-0.05"/>
                                          </p:val>
                                        </p:tav>
                                      </p:tavLst>
                                    </p:anim>
                                    <p:anim calcmode="lin" valueType="num">
                                      <p:cBhvr>
                                        <p:cTn id="23" dur="800" decel="100000" fill="hold"/>
                                        <p:tgtEl>
                                          <p:spTgt spid="1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800" decel="100000"/>
                                        <p:tgtEl>
                                          <p:spTgt spid="18"/>
                                        </p:tgtEl>
                                      </p:cBhvr>
                                    </p:animEffect>
                                    <p:anim calcmode="lin" valueType="num">
                                      <p:cBhvr>
                                        <p:cTn id="29" dur="800" decel="100000" fill="hold"/>
                                        <p:tgtEl>
                                          <p:spTgt spid="18"/>
                                        </p:tgtEl>
                                        <p:attrNameLst>
                                          <p:attrName>style.rotation</p:attrName>
                                        </p:attrNameLst>
                                      </p:cBhvr>
                                      <p:tavLst>
                                        <p:tav tm="0">
                                          <p:val>
                                            <p:fltVal val="-90"/>
                                          </p:val>
                                        </p:tav>
                                        <p:tav tm="100000">
                                          <p:val>
                                            <p:fltVal val="0"/>
                                          </p:val>
                                        </p:tav>
                                      </p:tavLst>
                                    </p:anim>
                                    <p:anim calcmode="lin" valueType="num">
                                      <p:cBhvr>
                                        <p:cTn id="30" dur="800" decel="100000" fill="hold"/>
                                        <p:tgtEl>
                                          <p:spTgt spid="18"/>
                                        </p:tgtEl>
                                        <p:attrNameLst>
                                          <p:attrName>ppt_x</p:attrName>
                                        </p:attrNameLst>
                                      </p:cBhvr>
                                      <p:tavLst>
                                        <p:tav tm="0">
                                          <p:val>
                                            <p:strVal val="#ppt_x+0.4"/>
                                          </p:val>
                                        </p:tav>
                                        <p:tav tm="100000">
                                          <p:val>
                                            <p:strVal val="#ppt_x-0.05"/>
                                          </p:val>
                                        </p:tav>
                                      </p:tavLst>
                                    </p:anim>
                                    <p:anim calcmode="lin" valueType="num">
                                      <p:cBhvr>
                                        <p:cTn id="31" dur="800" decel="100000" fill="hold"/>
                                        <p:tgtEl>
                                          <p:spTgt spid="1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800" decel="100000"/>
                                        <p:tgtEl>
                                          <p:spTgt spid="19"/>
                                        </p:tgtEl>
                                      </p:cBhvr>
                                    </p:animEffect>
                                    <p:anim calcmode="lin" valueType="num">
                                      <p:cBhvr>
                                        <p:cTn id="37" dur="800" decel="100000" fill="hold"/>
                                        <p:tgtEl>
                                          <p:spTgt spid="19"/>
                                        </p:tgtEl>
                                        <p:attrNameLst>
                                          <p:attrName>style.rotation</p:attrName>
                                        </p:attrNameLst>
                                      </p:cBhvr>
                                      <p:tavLst>
                                        <p:tav tm="0">
                                          <p:val>
                                            <p:fltVal val="-90"/>
                                          </p:val>
                                        </p:tav>
                                        <p:tav tm="100000">
                                          <p:val>
                                            <p:fltVal val="0"/>
                                          </p:val>
                                        </p:tav>
                                      </p:tavLst>
                                    </p:anim>
                                    <p:anim calcmode="lin" valueType="num">
                                      <p:cBhvr>
                                        <p:cTn id="38" dur="800" decel="100000" fill="hold"/>
                                        <p:tgtEl>
                                          <p:spTgt spid="19"/>
                                        </p:tgtEl>
                                        <p:attrNameLst>
                                          <p:attrName>ppt_x</p:attrName>
                                        </p:attrNameLst>
                                      </p:cBhvr>
                                      <p:tavLst>
                                        <p:tav tm="0">
                                          <p:val>
                                            <p:strVal val="#ppt_x+0.4"/>
                                          </p:val>
                                        </p:tav>
                                        <p:tav tm="100000">
                                          <p:val>
                                            <p:strVal val="#ppt_x-0.05"/>
                                          </p:val>
                                        </p:tav>
                                      </p:tavLst>
                                    </p:anim>
                                    <p:anim calcmode="lin" valueType="num">
                                      <p:cBhvr>
                                        <p:cTn id="39" dur="800" decel="100000" fill="hold"/>
                                        <p:tgtEl>
                                          <p:spTgt spid="19"/>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 calcmode="lin" valueType="num">
                                      <p:cBhvr>
                                        <p:cTn id="46"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0" end="0"/>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p:cTn id="5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5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53" dur="1000"/>
                                        <p:tgtEl>
                                          <p:spTgt spid="3">
                                            <p:txEl>
                                              <p:pRg st="1" end="1"/>
                                            </p:txEl>
                                          </p:spTgt>
                                        </p:tgtEl>
                                      </p:cBhvr>
                                    </p:animEffect>
                                  </p:childTnLst>
                                </p:cTn>
                              </p:par>
                              <p:par>
                                <p:cTn id="54" presetID="55" presetClass="entr" presetSubtype="0" fill="hold" nodeType="with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 calcmode="lin" valueType="num">
                                      <p:cBhvr>
                                        <p:cTn id="5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rPr>
              <a:t>Carbohydrates </a:t>
            </a:r>
            <a:r>
              <a:rPr lang="en-US" dirty="0" smtClean="0"/>
              <a:t>   </a:t>
            </a:r>
            <a:endParaRPr lang="en-US" dirty="0"/>
          </a:p>
        </p:txBody>
      </p:sp>
      <p:sp>
        <p:nvSpPr>
          <p:cNvPr id="3" name="Content Placeholder 2"/>
          <p:cNvSpPr>
            <a:spLocks noGrp="1"/>
          </p:cNvSpPr>
          <p:nvPr>
            <p:ph idx="1"/>
          </p:nvPr>
        </p:nvSpPr>
        <p:spPr>
          <a:xfrm>
            <a:off x="152400" y="838200"/>
            <a:ext cx="8229600" cy="5181600"/>
          </a:xfrm>
          <a:noFill/>
        </p:spPr>
        <p:txBody>
          <a:bodyPr/>
          <a:lstStyle/>
          <a:p>
            <a:r>
              <a:rPr lang="en-US" sz="2800" dirty="0" smtClean="0"/>
              <a:t>Carbohydrates serve as fuel and building material and they are known as both the sugar and the polymer of a sugar. </a:t>
            </a:r>
          </a:p>
          <a:p>
            <a:r>
              <a:rPr lang="en-US" sz="2800" dirty="0" smtClean="0"/>
              <a:t>Disaccharides are double sugars consisting of two monosaccharide joined by a condensation reaction or in other words a </a:t>
            </a:r>
            <a:r>
              <a:rPr lang="en-US" sz="2800" dirty="0" err="1" smtClean="0"/>
              <a:t>glycosidic</a:t>
            </a:r>
            <a:r>
              <a:rPr lang="en-US" sz="2800" dirty="0" smtClean="0"/>
              <a:t> linkage</a:t>
            </a:r>
          </a:p>
          <a:p>
            <a:pPr lvl="1"/>
            <a:r>
              <a:rPr lang="en-US" dirty="0" smtClean="0"/>
              <a:t>Ex: Maltose, sucrose (table sugar)   </a:t>
            </a:r>
          </a:p>
          <a:p>
            <a:r>
              <a:rPr lang="en-US" sz="2800" dirty="0" smtClean="0"/>
              <a:t>Monosaccharide- are the simplest carbohydrate aka simple sugars CH2O </a:t>
            </a:r>
          </a:p>
          <a:p>
            <a:pPr lvl="1"/>
            <a:r>
              <a:rPr lang="en-US" dirty="0" smtClean="0"/>
              <a:t>Glucose is the most common monosaccharide C</a:t>
            </a:r>
            <a:r>
              <a:rPr lang="en-US" sz="2000" dirty="0" smtClean="0"/>
              <a:t>6</a:t>
            </a:r>
            <a:r>
              <a:rPr lang="en-US" dirty="0" smtClean="0"/>
              <a:t>H</a:t>
            </a:r>
            <a:r>
              <a:rPr lang="en-US" sz="2000" dirty="0" smtClean="0"/>
              <a:t>12</a:t>
            </a:r>
            <a:r>
              <a:rPr lang="en-US" dirty="0" smtClean="0"/>
              <a:t>O</a:t>
            </a:r>
            <a:r>
              <a:rPr lang="en-US" sz="2000" dirty="0" smtClean="0"/>
              <a:t>6                                                                                                                                          						  VERY IMPORTANT </a:t>
            </a:r>
          </a:p>
        </p:txBody>
      </p:sp>
      <p:pic>
        <p:nvPicPr>
          <p:cNvPr id="6" name="Picture 2"/>
          <p:cNvPicPr>
            <a:picLocks noChangeAspect="1" noChangeArrowheads="1"/>
          </p:cNvPicPr>
          <p:nvPr/>
        </p:nvPicPr>
        <p:blipFill>
          <a:blip r:embed="rId3" cstate="print"/>
          <a:srcRect/>
          <a:stretch>
            <a:fillRect/>
          </a:stretch>
        </p:blipFill>
        <p:spPr bwMode="auto">
          <a:xfrm rot="12586911" flipV="1">
            <a:off x="4596052" y="6066787"/>
            <a:ext cx="833890" cy="625418"/>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a:off x="7696200" y="228600"/>
            <a:ext cx="1143000" cy="1143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1"/>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800" decel="100000"/>
                                        <p:tgtEl>
                                          <p:spTgt spid="3">
                                            <p:txEl>
                                              <p:pRg st="0" end="0"/>
                                            </p:txEl>
                                          </p:spTgt>
                                        </p:tgtEl>
                                      </p:cBhvr>
                                    </p:animEffect>
                                    <p:anim calcmode="lin" valueType="num">
                                      <p:cBhvr>
                                        <p:cTn id="3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800" decel="100000"/>
                                        <p:tgtEl>
                                          <p:spTgt spid="3">
                                            <p:txEl>
                                              <p:pRg st="1" end="1"/>
                                            </p:txEl>
                                          </p:spTgt>
                                        </p:tgtEl>
                                      </p:cBhvr>
                                    </p:animEffect>
                                    <p:anim calcmode="lin" valueType="num">
                                      <p:cBhvr>
                                        <p:cTn id="41"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fade">
                                      <p:cBhvr>
                                        <p:cTn id="48" dur="800" decel="100000"/>
                                        <p:tgtEl>
                                          <p:spTgt spid="3">
                                            <p:txEl>
                                              <p:pRg st="2" end="2"/>
                                            </p:txEl>
                                          </p:spTgt>
                                        </p:tgtEl>
                                      </p:cBhvr>
                                    </p:animEffect>
                                    <p:anim calcmode="lin" valueType="num">
                                      <p:cBhvr>
                                        <p:cTn id="49"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54" presetID="30" presetClass="entr" presetSubtype="0" fill="hold" nodeType="with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800" decel="100000"/>
                                        <p:tgtEl>
                                          <p:spTgt spid="3">
                                            <p:txEl>
                                              <p:pRg st="3" end="3"/>
                                            </p:txEl>
                                          </p:spTgt>
                                        </p:tgtEl>
                                      </p:cBhvr>
                                    </p:animEffect>
                                    <p:anim calcmode="lin" valueType="num">
                                      <p:cBhvr>
                                        <p:cTn id="57"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58"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62" presetID="30" presetClass="entr" presetSubtype="0" fill="hold" nodeType="with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fade">
                                      <p:cBhvr>
                                        <p:cTn id="64" dur="800" decel="100000"/>
                                        <p:tgtEl>
                                          <p:spTgt spid="3">
                                            <p:txEl>
                                              <p:pRg st="4" end="4"/>
                                            </p:txEl>
                                          </p:spTgt>
                                        </p:tgtEl>
                                      </p:cBhvr>
                                    </p:animEffect>
                                    <p:anim calcmode="lin" valueType="num">
                                      <p:cBhvr>
                                        <p:cTn id="65"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66"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4" presetClass="emph" presetSubtype="0" fill="hold" nodeType="clickEffect">
                                  <p:stCondLst>
                                    <p:cond delay="0"/>
                                  </p:stCondLst>
                                  <p:childTnLst>
                                    <p:animClr clrSpc="rgb">
                                      <p:cBhvr override="childStyle">
                                        <p:cTn id="73" dur="1900" fill="hold">
                                          <p:stCondLst>
                                            <p:cond delay="100"/>
                                          </p:stCondLst>
                                        </p:cTn>
                                        <p:tgtEl>
                                          <p:spTgt spid="6"/>
                                        </p:tgtEl>
                                        <p:attrNameLst>
                                          <p:attrName>style.color</p:attrName>
                                        </p:attrNameLst>
                                      </p:cBhvr>
                                      <p:to>
                                        <a:schemeClr val="accent2"/>
                                      </p:to>
                                    </p:animClr>
                                    <p:animClr clrSpc="rgb">
                                      <p:cBhvr>
                                        <p:cTn id="74" dur="1900" fill="hold">
                                          <p:stCondLst>
                                            <p:cond delay="100"/>
                                          </p:stCondLst>
                                        </p:cTn>
                                        <p:tgtEl>
                                          <p:spTgt spid="6"/>
                                        </p:tgtEl>
                                        <p:attrNameLst>
                                          <p:attrName>fillColor</p:attrName>
                                        </p:attrNameLst>
                                      </p:cBhvr>
                                      <p:to>
                                        <a:schemeClr val="accent2"/>
                                      </p:to>
                                    </p:animClr>
                                    <p:set>
                                      <p:cBhvr>
                                        <p:cTn id="75" dur="1900" fill="hold">
                                          <p:stCondLst>
                                            <p:cond delay="100"/>
                                          </p:stCondLst>
                                        </p:cTn>
                                        <p:tgtEl>
                                          <p:spTgt spid="6"/>
                                        </p:tgtEl>
                                        <p:attrNameLst>
                                          <p:attrName>fill.type</p:attrName>
                                        </p:attrNameLst>
                                      </p:cBhvr>
                                      <p:to>
                                        <p:strVal val="solid"/>
                                      </p:to>
                                    </p:set>
                                    <p:set>
                                      <p:cBhvr>
                                        <p:cTn id="76" dur="1900" fill="hold">
                                          <p:stCondLst>
                                            <p:cond delay="100"/>
                                          </p:stCondLst>
                                        </p:cTn>
                                        <p:tgtEl>
                                          <p:spTgt spid="6"/>
                                        </p:tgtEl>
                                        <p:attrNameLst>
                                          <p:attrName>fill.on</p:attrName>
                                        </p:attrNameLst>
                                      </p:cBhvr>
                                      <p:to>
                                        <p:strVal val="true"/>
                                      </p:to>
                                    </p:set>
                                    <p:animScale>
                                      <p:cBhvr>
                                        <p:cTn id="77" dur="200" fill="hold">
                                          <p:stCondLst>
                                            <p:cond delay="0"/>
                                          </p:stCondLst>
                                        </p:cTn>
                                        <p:tgtEl>
                                          <p:spTgt spid="6"/>
                                        </p:tgtEl>
                                      </p:cBhvr>
                                      <p:from x="100000" y="100000"/>
                                      <p:to x="100000" y="5000"/>
                                    </p:animScale>
                                    <p:animScale>
                                      <p:cBhvr>
                                        <p:cTn id="78" dur="200" fill="hold">
                                          <p:stCondLst>
                                            <p:cond delay="200"/>
                                          </p:stCondLst>
                                        </p:cTn>
                                        <p:tgtEl>
                                          <p:spTgt spid="6"/>
                                        </p:tgtEl>
                                      </p:cBhvr>
                                      <p:from x="100000" y="5000"/>
                                      <p:to x="120000" y="150000"/>
                                    </p:animScale>
                                    <p:animScale>
                                      <p:cBhvr>
                                        <p:cTn id="79" dur="600" fill="hold">
                                          <p:stCondLst>
                                            <p:cond delay="1400"/>
                                          </p:stCondLst>
                                        </p:cTn>
                                        <p:tgtEl>
                                          <p:spTgt spid="6"/>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
            <a:ext cx="8229600" cy="5973763"/>
          </a:xfrm>
        </p:spPr>
        <p:txBody>
          <a:bodyPr/>
          <a:lstStyle/>
          <a:p>
            <a:r>
              <a:rPr lang="en-US" sz="2800" dirty="0" smtClean="0"/>
              <a:t>Polysaccharides are macromolecules and polymers with a few hundred or thousands of monosaccharide joined by </a:t>
            </a:r>
            <a:r>
              <a:rPr lang="en-US" sz="2800" dirty="0" err="1" smtClean="0"/>
              <a:t>glycosidic</a:t>
            </a:r>
            <a:r>
              <a:rPr lang="en-US" sz="2800" dirty="0" smtClean="0"/>
              <a:t> linkages. </a:t>
            </a:r>
          </a:p>
          <a:p>
            <a:pPr>
              <a:buNone/>
            </a:pPr>
            <a:r>
              <a:rPr lang="en-US" sz="2800" dirty="0" smtClean="0"/>
              <a:t>			Storage Polysaccharides </a:t>
            </a:r>
          </a:p>
          <a:p>
            <a:r>
              <a:rPr lang="en-US" sz="2800" dirty="0" smtClean="0"/>
              <a:t>Starch is an important polysaccharide in plants and it is also found in potatoes, wheat corn, </a:t>
            </a:r>
            <a:r>
              <a:rPr lang="en-US" sz="2800" dirty="0" err="1" smtClean="0"/>
              <a:t>ect</a:t>
            </a:r>
            <a:r>
              <a:rPr lang="en-US" sz="2800" dirty="0" smtClean="0"/>
              <a:t>. </a:t>
            </a:r>
          </a:p>
          <a:p>
            <a:r>
              <a:rPr lang="en-US" sz="2800" dirty="0" smtClean="0"/>
              <a:t>In animals glycogen is a polysaccharide that is a easy source of energy. </a:t>
            </a:r>
          </a:p>
          <a:p>
            <a:pPr>
              <a:buNone/>
            </a:pPr>
            <a:r>
              <a:rPr lang="en-US" sz="2800" dirty="0" smtClean="0"/>
              <a:t>			Structural Polysaccharides</a:t>
            </a:r>
          </a:p>
          <a:p>
            <a:r>
              <a:rPr lang="en-US" sz="2800" dirty="0" smtClean="0"/>
              <a:t>Cellulose is a major component of the tough cell walls in </a:t>
            </a:r>
            <a:r>
              <a:rPr lang="en-US" sz="2800" dirty="0" smtClean="0"/>
              <a:t>plants.</a:t>
            </a:r>
            <a:endParaRPr lang="en-US" sz="2800" dirty="0" smtClean="0"/>
          </a:p>
          <a:p>
            <a:r>
              <a:rPr lang="en-US" sz="2800" dirty="0" smtClean="0"/>
              <a:t>Chitin is another polysaccharides that makes up the tough exoskeleton of many insects and </a:t>
            </a:r>
            <a:r>
              <a:rPr lang="en-US" sz="2800" dirty="0" smtClean="0"/>
              <a:t>arthropods.</a:t>
            </a:r>
            <a:endParaRPr lang="en-US" sz="2800" dirty="0" smtClean="0"/>
          </a:p>
          <a:p>
            <a:pPr>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9">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p:cTn id="11" dur="5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12" dur="5000" fill="hold"/>
                                        <p:tgtEl>
                                          <p:spTgt spid="9">
                                            <p:txEl>
                                              <p:pRg st="1" end="1"/>
                                            </p:txEl>
                                          </p:spTgt>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p:cTn id="15" dur="5000" fill="hold"/>
                                        <p:tgtEl>
                                          <p:spTgt spid="9">
                                            <p:txEl>
                                              <p:pRg st="2" end="2"/>
                                            </p:txEl>
                                          </p:spTgt>
                                        </p:tgtEl>
                                        <p:attrNameLst>
                                          <p:attrName>ppt_w</p:attrName>
                                        </p:attrNameLst>
                                      </p:cBhvr>
                                      <p:tavLst>
                                        <p:tav tm="0" fmla="#ppt_w*sin(2.5*pi*$)">
                                          <p:val>
                                            <p:fltVal val="0"/>
                                          </p:val>
                                        </p:tav>
                                        <p:tav tm="100000">
                                          <p:val>
                                            <p:fltVal val="1"/>
                                          </p:val>
                                        </p:tav>
                                      </p:tavLst>
                                    </p:anim>
                                    <p:anim calcmode="lin" valueType="num">
                                      <p:cBhvr>
                                        <p:cTn id="16" dur="5000" fill="hold"/>
                                        <p:tgtEl>
                                          <p:spTgt spid="9">
                                            <p:txEl>
                                              <p:pRg st="2" end="2"/>
                                            </p:txEl>
                                          </p:spTgt>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p:cTn id="19" dur="5000" fill="hold"/>
                                        <p:tgtEl>
                                          <p:spTgt spid="9">
                                            <p:txEl>
                                              <p:pRg st="3" end="3"/>
                                            </p:txEl>
                                          </p:spTgt>
                                        </p:tgtEl>
                                        <p:attrNameLst>
                                          <p:attrName>ppt_w</p:attrName>
                                        </p:attrNameLst>
                                      </p:cBhvr>
                                      <p:tavLst>
                                        <p:tav tm="0" fmla="#ppt_w*sin(2.5*pi*$)">
                                          <p:val>
                                            <p:fltVal val="0"/>
                                          </p:val>
                                        </p:tav>
                                        <p:tav tm="100000">
                                          <p:val>
                                            <p:fltVal val="1"/>
                                          </p:val>
                                        </p:tav>
                                      </p:tavLst>
                                    </p:anim>
                                    <p:anim calcmode="lin" valueType="num">
                                      <p:cBhvr>
                                        <p:cTn id="20" dur="5000" fill="hold"/>
                                        <p:tgtEl>
                                          <p:spTgt spid="9">
                                            <p:txEl>
                                              <p:pRg st="3" end="3"/>
                                            </p:txEl>
                                          </p:spTgt>
                                        </p:tgtEl>
                                        <p:attrNameLst>
                                          <p:attrName>ppt_h</p:attrName>
                                        </p:attrNameLst>
                                      </p:cBhvr>
                                      <p:tavLst>
                                        <p:tav tm="0">
                                          <p:val>
                                            <p:strVal val="#ppt_h"/>
                                          </p:val>
                                        </p:tav>
                                        <p:tav tm="100000">
                                          <p:val>
                                            <p:strVal val="#ppt_h"/>
                                          </p:val>
                                        </p:tav>
                                      </p:tavLst>
                                    </p:anim>
                                  </p:childTnLst>
                                </p:cTn>
                              </p:par>
                              <p:par>
                                <p:cTn id="21" presetID="19" presetClass="entr" presetSubtype="1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p:cTn id="23" dur="5000" fill="hold"/>
                                        <p:tgtEl>
                                          <p:spTgt spid="9">
                                            <p:txEl>
                                              <p:pRg st="4" end="4"/>
                                            </p:txEl>
                                          </p:spTgt>
                                        </p:tgtEl>
                                        <p:attrNameLst>
                                          <p:attrName>ppt_w</p:attrName>
                                        </p:attrNameLst>
                                      </p:cBhvr>
                                      <p:tavLst>
                                        <p:tav tm="0" fmla="#ppt_w*sin(2.5*pi*$)">
                                          <p:val>
                                            <p:fltVal val="0"/>
                                          </p:val>
                                        </p:tav>
                                        <p:tav tm="100000">
                                          <p:val>
                                            <p:fltVal val="1"/>
                                          </p:val>
                                        </p:tav>
                                      </p:tavLst>
                                    </p:anim>
                                    <p:anim calcmode="lin" valueType="num">
                                      <p:cBhvr>
                                        <p:cTn id="24" dur="5000" fill="hold"/>
                                        <p:tgtEl>
                                          <p:spTgt spid="9">
                                            <p:txEl>
                                              <p:pRg st="4" end="4"/>
                                            </p:txEl>
                                          </p:spTgt>
                                        </p:tgtEl>
                                        <p:attrNameLst>
                                          <p:attrName>ppt_h</p:attrName>
                                        </p:attrNameLst>
                                      </p:cBhvr>
                                      <p:tavLst>
                                        <p:tav tm="0">
                                          <p:val>
                                            <p:strVal val="#ppt_h"/>
                                          </p:val>
                                        </p:tav>
                                        <p:tav tm="100000">
                                          <p:val>
                                            <p:strVal val="#ppt_h"/>
                                          </p:val>
                                        </p:tav>
                                      </p:tavLst>
                                    </p:anim>
                                  </p:childTnLst>
                                </p:cTn>
                              </p:par>
                              <p:par>
                                <p:cTn id="25" presetID="19" presetClass="entr" presetSubtype="1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p:cTn id="27" dur="5000" fill="hold"/>
                                        <p:tgtEl>
                                          <p:spTgt spid="9">
                                            <p:txEl>
                                              <p:pRg st="5" end="5"/>
                                            </p:txEl>
                                          </p:spTgt>
                                        </p:tgtEl>
                                        <p:attrNameLst>
                                          <p:attrName>ppt_w</p:attrName>
                                        </p:attrNameLst>
                                      </p:cBhvr>
                                      <p:tavLst>
                                        <p:tav tm="0" fmla="#ppt_w*sin(2.5*pi*$)">
                                          <p:val>
                                            <p:fltVal val="0"/>
                                          </p:val>
                                        </p:tav>
                                        <p:tav tm="100000">
                                          <p:val>
                                            <p:fltVal val="1"/>
                                          </p:val>
                                        </p:tav>
                                      </p:tavLst>
                                    </p:anim>
                                    <p:anim calcmode="lin" valueType="num">
                                      <p:cBhvr>
                                        <p:cTn id="28" dur="5000" fill="hold"/>
                                        <p:tgtEl>
                                          <p:spTgt spid="9">
                                            <p:txEl>
                                              <p:pRg st="5" end="5"/>
                                            </p:txEl>
                                          </p:spTgt>
                                        </p:tgtEl>
                                        <p:attrNameLst>
                                          <p:attrName>ppt_h</p:attrName>
                                        </p:attrNameLst>
                                      </p:cBhvr>
                                      <p:tavLst>
                                        <p:tav tm="0">
                                          <p:val>
                                            <p:strVal val="#ppt_h"/>
                                          </p:val>
                                        </p:tav>
                                        <p:tav tm="100000">
                                          <p:val>
                                            <p:strVal val="#ppt_h"/>
                                          </p:val>
                                        </p:tav>
                                      </p:tavLst>
                                    </p:anim>
                                  </p:childTnLst>
                                </p:cTn>
                              </p:par>
                              <p:par>
                                <p:cTn id="29" presetID="19" presetClass="entr" presetSubtype="10"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p:cTn id="31" dur="5000" fill="hold"/>
                                        <p:tgtEl>
                                          <p:spTgt spid="9">
                                            <p:txEl>
                                              <p:pRg st="6" end="6"/>
                                            </p:txEl>
                                          </p:spTgt>
                                        </p:tgtEl>
                                        <p:attrNameLst>
                                          <p:attrName>ppt_w</p:attrName>
                                        </p:attrNameLst>
                                      </p:cBhvr>
                                      <p:tavLst>
                                        <p:tav tm="0" fmla="#ppt_w*sin(2.5*pi*$)">
                                          <p:val>
                                            <p:fltVal val="0"/>
                                          </p:val>
                                        </p:tav>
                                        <p:tav tm="100000">
                                          <p:val>
                                            <p:fltVal val="1"/>
                                          </p:val>
                                        </p:tav>
                                      </p:tavLst>
                                    </p:anim>
                                    <p:anim calcmode="lin" valueType="num">
                                      <p:cBhvr>
                                        <p:cTn id="32" dur="5000" fill="hold"/>
                                        <p:tgtEl>
                                          <p:spTgt spid="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a:stretch>
            <a:fillRect/>
          </a:stretch>
        </p:blipFill>
        <p:spPr bwMode="auto">
          <a:xfrm>
            <a:off x="6858000" y="228600"/>
            <a:ext cx="2286000" cy="2514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477000" y="4343400"/>
            <a:ext cx="2667000" cy="2514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0" y="304800"/>
            <a:ext cx="3200400" cy="2600325"/>
          </a:xfrm>
          <a:prstGeom prst="rect">
            <a:avLst/>
          </a:prstGeom>
          <a:noFill/>
          <a:ln w="9525">
            <a:noFill/>
            <a:miter lim="800000"/>
            <a:headEnd/>
            <a:tailEnd/>
          </a:ln>
          <a:effectLst/>
        </p:spPr>
      </p:pic>
      <p:sp>
        <p:nvSpPr>
          <p:cNvPr id="6" name="Title 5"/>
          <p:cNvSpPr>
            <a:spLocks noGrp="1"/>
          </p:cNvSpPr>
          <p:nvPr>
            <p:ph type="title"/>
          </p:nvPr>
        </p:nvSpPr>
        <p:spPr>
          <a:xfrm>
            <a:off x="914400" y="304800"/>
            <a:ext cx="8229600" cy="1143000"/>
          </a:xfrm>
        </p:spPr>
        <p:txBody>
          <a:bodyPr/>
          <a:lstStyle/>
          <a:p>
            <a:r>
              <a:rPr lang="en-US" dirty="0" smtClean="0"/>
              <a:t>Carbohydrates </a:t>
            </a:r>
            <a:endParaRPr lang="en-US" dirty="0"/>
          </a:p>
        </p:txBody>
      </p:sp>
      <p:pic>
        <p:nvPicPr>
          <p:cNvPr id="2053" name="Picture 5"/>
          <p:cNvPicPr>
            <a:picLocks noChangeAspect="1" noChangeArrowheads="1"/>
          </p:cNvPicPr>
          <p:nvPr/>
        </p:nvPicPr>
        <p:blipFill>
          <a:blip r:embed="rId6"/>
          <a:srcRect/>
          <a:stretch>
            <a:fillRect/>
          </a:stretch>
        </p:blipFill>
        <p:spPr bwMode="auto">
          <a:xfrm>
            <a:off x="0" y="4175760"/>
            <a:ext cx="3352800" cy="2682240"/>
          </a:xfrm>
          <a:prstGeom prst="rect">
            <a:avLst/>
          </a:prstGeom>
          <a:noFill/>
          <a:ln w="9525">
            <a:noFill/>
            <a:miter lim="800000"/>
            <a:headEnd/>
            <a:tailEnd/>
          </a:ln>
          <a:effectLst/>
        </p:spPr>
      </p:pic>
      <p:pic>
        <p:nvPicPr>
          <p:cNvPr id="14" name="Picture 13" descr="celery.jpg"/>
          <p:cNvPicPr>
            <a:picLocks noChangeAspect="1"/>
          </p:cNvPicPr>
          <p:nvPr/>
        </p:nvPicPr>
        <p:blipFill>
          <a:blip r:embed="rId7"/>
          <a:stretch>
            <a:fillRect/>
          </a:stretch>
        </p:blipFill>
        <p:spPr>
          <a:xfrm>
            <a:off x="3429000" y="1905000"/>
            <a:ext cx="3124200" cy="2514600"/>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3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800" decel="100000"/>
                                        <p:tgtEl>
                                          <p:spTgt spid="2052"/>
                                        </p:tgtEl>
                                      </p:cBhvr>
                                    </p:animEffect>
                                    <p:anim calcmode="lin" valueType="num">
                                      <p:cBhvr>
                                        <p:cTn id="14" dur="800" decel="100000" fill="hold"/>
                                        <p:tgtEl>
                                          <p:spTgt spid="2052"/>
                                        </p:tgtEl>
                                        <p:attrNameLst>
                                          <p:attrName>style.rotation</p:attrName>
                                        </p:attrNameLst>
                                      </p:cBhvr>
                                      <p:tavLst>
                                        <p:tav tm="0">
                                          <p:val>
                                            <p:fltVal val="-90"/>
                                          </p:val>
                                        </p:tav>
                                        <p:tav tm="100000">
                                          <p:val>
                                            <p:fltVal val="0"/>
                                          </p:val>
                                        </p:tav>
                                      </p:tavLst>
                                    </p:anim>
                                    <p:anim calcmode="lin" valueType="num">
                                      <p:cBhvr>
                                        <p:cTn id="15" dur="800" decel="100000" fill="hold"/>
                                        <p:tgtEl>
                                          <p:spTgt spid="2052"/>
                                        </p:tgtEl>
                                        <p:attrNameLst>
                                          <p:attrName>ppt_x</p:attrName>
                                        </p:attrNameLst>
                                      </p:cBhvr>
                                      <p:tavLst>
                                        <p:tav tm="0">
                                          <p:val>
                                            <p:strVal val="#ppt_x+0.4"/>
                                          </p:val>
                                        </p:tav>
                                        <p:tav tm="100000">
                                          <p:val>
                                            <p:strVal val="#ppt_x-0.05"/>
                                          </p:val>
                                        </p:tav>
                                      </p:tavLst>
                                    </p:anim>
                                    <p:anim calcmode="lin" valueType="num">
                                      <p:cBhvr>
                                        <p:cTn id="16" dur="800" decel="100000" fill="hold"/>
                                        <p:tgtEl>
                                          <p:spTgt spid="205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800" decel="100000"/>
                                        <p:tgtEl>
                                          <p:spTgt spid="2053"/>
                                        </p:tgtEl>
                                      </p:cBhvr>
                                    </p:animEffect>
                                    <p:anim calcmode="lin" valueType="num">
                                      <p:cBhvr>
                                        <p:cTn id="22" dur="800" decel="100000" fill="hold"/>
                                        <p:tgtEl>
                                          <p:spTgt spid="2053"/>
                                        </p:tgtEl>
                                        <p:attrNameLst>
                                          <p:attrName>style.rotation</p:attrName>
                                        </p:attrNameLst>
                                      </p:cBhvr>
                                      <p:tavLst>
                                        <p:tav tm="0">
                                          <p:val>
                                            <p:fltVal val="-90"/>
                                          </p:val>
                                        </p:tav>
                                        <p:tav tm="100000">
                                          <p:val>
                                            <p:fltVal val="0"/>
                                          </p:val>
                                        </p:tav>
                                      </p:tavLst>
                                    </p:anim>
                                    <p:anim calcmode="lin" valueType="num">
                                      <p:cBhvr>
                                        <p:cTn id="23" dur="800" decel="100000" fill="hold"/>
                                        <p:tgtEl>
                                          <p:spTgt spid="2053"/>
                                        </p:tgtEl>
                                        <p:attrNameLst>
                                          <p:attrName>ppt_x</p:attrName>
                                        </p:attrNameLst>
                                      </p:cBhvr>
                                      <p:tavLst>
                                        <p:tav tm="0">
                                          <p:val>
                                            <p:strVal val="#ppt_x+0.4"/>
                                          </p:val>
                                        </p:tav>
                                        <p:tav tm="100000">
                                          <p:val>
                                            <p:strVal val="#ppt_x-0.05"/>
                                          </p:val>
                                        </p:tav>
                                      </p:tavLst>
                                    </p:anim>
                                    <p:anim calcmode="lin" valueType="num">
                                      <p:cBhvr>
                                        <p:cTn id="24" dur="800" decel="100000" fill="hold"/>
                                        <p:tgtEl>
                                          <p:spTgt spid="205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05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053"/>
                                        </p:tgtEl>
                                        <p:attrNameLst>
                                          <p:attrName>ppt_y</p:attrName>
                                        </p:attrNameLst>
                                      </p:cBhvr>
                                      <p:tavLst>
                                        <p:tav tm="0">
                                          <p:val>
                                            <p:strVal val="#ppt_y+0.1"/>
                                          </p:val>
                                        </p:tav>
                                        <p:tav tm="100000">
                                          <p:val>
                                            <p:strVal val="#ppt_y"/>
                                          </p:val>
                                        </p:tav>
                                      </p:tavLst>
                                    </p:anim>
                                  </p:childTnLst>
                                </p:cTn>
                              </p:par>
                              <p:par>
                                <p:cTn id="27" presetID="6" presetClass="emph" presetSubtype="0" fill="hold" nodeType="withEffect">
                                  <p:stCondLst>
                                    <p:cond delay="0"/>
                                  </p:stCondLst>
                                  <p:childTnLst>
                                    <p:animScale>
                                      <p:cBhvr>
                                        <p:cTn id="28" dur="2000" fill="hold"/>
                                        <p:tgtEl>
                                          <p:spTgt spid="14"/>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1"/>
                </a:solidFill>
              </a:rPr>
              <a:t>                        </a:t>
            </a:r>
            <a:r>
              <a:rPr lang="en-US" dirty="0" smtClean="0">
                <a:solidFill>
                  <a:srgbClr val="FF0000"/>
                </a:solidFill>
              </a:rPr>
              <a:t>Lipids</a:t>
            </a:r>
            <a:r>
              <a:rPr lang="en-US" dirty="0" smtClean="0">
                <a:solidFill>
                  <a:schemeClr val="tx1"/>
                </a:solidFill>
              </a:rPr>
              <a:t> </a:t>
            </a:r>
            <a:endParaRPr lang="en-US" dirty="0">
              <a:solidFill>
                <a:schemeClr val="tx1"/>
              </a:solidFill>
            </a:endParaRPr>
          </a:p>
        </p:txBody>
      </p:sp>
      <p:sp>
        <p:nvSpPr>
          <p:cNvPr id="3" name="Content Placeholder 2"/>
          <p:cNvSpPr>
            <a:spLocks noGrp="1"/>
          </p:cNvSpPr>
          <p:nvPr>
            <p:ph sz="half" idx="1"/>
          </p:nvPr>
        </p:nvSpPr>
        <p:spPr>
          <a:xfrm>
            <a:off x="304800" y="457200"/>
            <a:ext cx="4267200" cy="4525963"/>
          </a:xfrm>
        </p:spPr>
        <p:txBody>
          <a:bodyPr/>
          <a:lstStyle/>
          <a:p>
            <a:r>
              <a:rPr lang="en-US" dirty="0" smtClean="0">
                <a:solidFill>
                  <a:srgbClr val="00B0F0"/>
                </a:solidFill>
              </a:rPr>
              <a:t>A fat is a constructed from two kinds of smaller molecules; a glycerol and fatty acids. This bond is called a </a:t>
            </a:r>
            <a:r>
              <a:rPr lang="en-US" dirty="0" err="1" smtClean="0">
                <a:solidFill>
                  <a:srgbClr val="00B0F0"/>
                </a:solidFill>
              </a:rPr>
              <a:t>esther</a:t>
            </a:r>
            <a:r>
              <a:rPr lang="en-US" dirty="0" smtClean="0">
                <a:solidFill>
                  <a:srgbClr val="00B0F0"/>
                </a:solidFill>
              </a:rPr>
              <a:t> linkage which is a bond between a hydroxyl group and a carboxyl resulting in a </a:t>
            </a:r>
            <a:r>
              <a:rPr lang="en-US" dirty="0" err="1" smtClean="0">
                <a:solidFill>
                  <a:srgbClr val="00B0F0"/>
                </a:solidFill>
              </a:rPr>
              <a:t>triacylglycerol</a:t>
            </a:r>
            <a:r>
              <a:rPr lang="en-US" dirty="0" smtClean="0">
                <a:solidFill>
                  <a:srgbClr val="00B0F0"/>
                </a:solidFill>
              </a:rPr>
              <a:t>. </a:t>
            </a:r>
          </a:p>
          <a:p>
            <a:r>
              <a:rPr lang="en-US" dirty="0" smtClean="0">
                <a:solidFill>
                  <a:srgbClr val="00B0F0"/>
                </a:solidFill>
              </a:rPr>
              <a:t>Fats are not polymers but they assemble smaller molecules by dehydration synthesis. </a:t>
            </a:r>
          </a:p>
          <a:p>
            <a:pPr>
              <a:buNone/>
            </a:pPr>
            <a:endParaRPr lang="en-US" dirty="0">
              <a:solidFill>
                <a:schemeClr val="bg1"/>
              </a:solidFill>
            </a:endParaRPr>
          </a:p>
        </p:txBody>
      </p:sp>
      <p:sp>
        <p:nvSpPr>
          <p:cNvPr id="9" name="Content Placeholder 8"/>
          <p:cNvSpPr>
            <a:spLocks noGrp="1"/>
          </p:cNvSpPr>
          <p:nvPr>
            <p:ph sz="half" idx="2"/>
          </p:nvPr>
        </p:nvSpPr>
        <p:spPr/>
        <p:txBody>
          <a:bodyPr/>
          <a:lstStyle/>
          <a:p>
            <a:endParaRPr lang="en-US"/>
          </a:p>
        </p:txBody>
      </p:sp>
      <p:pic>
        <p:nvPicPr>
          <p:cNvPr id="3075" name="Picture 3"/>
          <p:cNvPicPr>
            <a:picLocks noChangeAspect="1" noChangeArrowheads="1"/>
          </p:cNvPicPr>
          <p:nvPr/>
        </p:nvPicPr>
        <p:blipFill>
          <a:blip r:embed="rId3"/>
          <a:srcRect/>
          <a:stretch>
            <a:fillRect/>
          </a:stretch>
        </p:blipFill>
        <p:spPr bwMode="auto">
          <a:xfrm rot="410665">
            <a:off x="4691237" y="1357495"/>
            <a:ext cx="3886200" cy="47910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10" dur="1000" fill="hold"/>
                                        <p:tgtEl>
                                          <p:spTgt spid="30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30" dur="1000"/>
                                        <p:tgtEl>
                                          <p:spTgt spid="3">
                                            <p:txEl>
                                              <p:pRg st="0" end="0"/>
                                            </p:txEl>
                                          </p:spTgt>
                                        </p:tgtEl>
                                      </p:cBhvr>
                                    </p:animEffect>
                                  </p:childTnLst>
                                </p:cTn>
                              </p:par>
                              <p:par>
                                <p:cTn id="31" presetID="48" presetClass="entr" presetSubtype="0" accel="5000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3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66">
            <a:alpha val="69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sz="2800" dirty="0" smtClean="0">
                <a:solidFill>
                  <a:srgbClr val="00B0F0"/>
                </a:solidFill>
              </a:rPr>
              <a:t>Fats are hydrophobic due to the fact that they are composed of non- polar C-H bonds in the hydrocarbon chains of fatty acids. </a:t>
            </a:r>
          </a:p>
          <a:p>
            <a:r>
              <a:rPr lang="en-US" sz="2800" dirty="0" smtClean="0">
                <a:solidFill>
                  <a:srgbClr val="00B0F0"/>
                </a:solidFill>
              </a:rPr>
              <a:t>An unsaturated fat have kinks where the </a:t>
            </a:r>
            <a:r>
              <a:rPr lang="en-US" sz="2800" dirty="0" err="1" smtClean="0">
                <a:solidFill>
                  <a:srgbClr val="00B0F0"/>
                </a:solidFill>
              </a:rPr>
              <a:t>cis</a:t>
            </a:r>
            <a:r>
              <a:rPr lang="en-US" sz="2800" dirty="0" smtClean="0">
                <a:solidFill>
                  <a:srgbClr val="00B0F0"/>
                </a:solidFill>
              </a:rPr>
              <a:t>. bonds are located and they prevent the molecules from packing together.</a:t>
            </a:r>
          </a:p>
          <a:p>
            <a:pPr lvl="1"/>
            <a:r>
              <a:rPr lang="en-US" dirty="0" smtClean="0">
                <a:solidFill>
                  <a:srgbClr val="00B0F0"/>
                </a:solidFill>
              </a:rPr>
              <a:t> </a:t>
            </a:r>
            <a:r>
              <a:rPr lang="en-US" sz="2400" dirty="0" smtClean="0">
                <a:solidFill>
                  <a:srgbClr val="00B0F0"/>
                </a:solidFill>
              </a:rPr>
              <a:t>They are liquid at room temp. “</a:t>
            </a:r>
            <a:r>
              <a:rPr lang="en-US" sz="2400" dirty="0" err="1" smtClean="0">
                <a:solidFill>
                  <a:srgbClr val="00B0F0"/>
                </a:solidFill>
              </a:rPr>
              <a:t>hydronated</a:t>
            </a:r>
            <a:r>
              <a:rPr lang="en-US" sz="2400" dirty="0" smtClean="0">
                <a:solidFill>
                  <a:srgbClr val="00B0F0"/>
                </a:solidFill>
              </a:rPr>
              <a:t> vegetable oil” means that the unsaturated fats have been turned into saturated with the addition of hydrogen. </a:t>
            </a:r>
          </a:p>
          <a:p>
            <a:pPr lvl="2"/>
            <a:r>
              <a:rPr lang="en-US" sz="2000" dirty="0" smtClean="0">
                <a:solidFill>
                  <a:srgbClr val="00B0F0"/>
                </a:solidFill>
              </a:rPr>
              <a:t>Peanut butter, margarine </a:t>
            </a:r>
          </a:p>
          <a:p>
            <a:r>
              <a:rPr lang="en-US" sz="2800" dirty="0" smtClean="0">
                <a:solidFill>
                  <a:srgbClr val="00B0F0"/>
                </a:solidFill>
              </a:rPr>
              <a:t>A saturated fatty acid does not have any double bonds between the carbon atoms.</a:t>
            </a:r>
          </a:p>
          <a:p>
            <a:pPr lvl="1"/>
            <a:r>
              <a:rPr lang="en-US" sz="2400" dirty="0" smtClean="0">
                <a:solidFill>
                  <a:srgbClr val="00B0F0"/>
                </a:solidFill>
              </a:rPr>
              <a:t>Ex. Butter, lard which are solid at room temp.</a:t>
            </a:r>
          </a:p>
          <a:p>
            <a:pPr lvl="1">
              <a:buNone/>
            </a:pPr>
            <a:endParaRPr lang="en-US" dirty="0" smtClean="0"/>
          </a:p>
          <a:p>
            <a:pPr>
              <a:buNone/>
            </a:pPr>
            <a:r>
              <a:rPr lang="en-US" dirty="0" smtClean="0"/>
              <a:t> </a:t>
            </a:r>
          </a:p>
        </p:txBody>
      </p:sp>
      <p:pic>
        <p:nvPicPr>
          <p:cNvPr id="4098" name="Picture 2" descr="C:\Users\Owner\AppData\Local\Microsoft\Windows\Temporary Internet Files\Content.IE5\47E1L3V9\MCj02935620000[1].wmf"/>
          <p:cNvPicPr>
            <a:picLocks noChangeAspect="1" noChangeArrowheads="1"/>
          </p:cNvPicPr>
          <p:nvPr/>
        </p:nvPicPr>
        <p:blipFill>
          <a:blip r:embed="rId2"/>
          <a:srcRect/>
          <a:stretch>
            <a:fillRect/>
          </a:stretch>
        </p:blipFill>
        <p:spPr bwMode="auto">
          <a:xfrm>
            <a:off x="7467600" y="5257800"/>
            <a:ext cx="1221943" cy="1283513"/>
          </a:xfrm>
          <a:prstGeom prst="rect">
            <a:avLst/>
          </a:prstGeom>
          <a:noFill/>
        </p:spPr>
      </p:pic>
      <p:pic>
        <p:nvPicPr>
          <p:cNvPr id="4099" name="Picture 3" descr="C:\Users\Owner\AppData\Local\Microsoft\Windows\Temporary Internet Files\Content.IE5\C219ARQF\MCj02987650000[1].wmf"/>
          <p:cNvPicPr>
            <a:picLocks noChangeAspect="1" noChangeArrowheads="1"/>
          </p:cNvPicPr>
          <p:nvPr/>
        </p:nvPicPr>
        <p:blipFill>
          <a:blip r:embed="rId3"/>
          <a:srcRect/>
          <a:stretch>
            <a:fillRect/>
          </a:stretch>
        </p:blipFill>
        <p:spPr bwMode="auto">
          <a:xfrm>
            <a:off x="7765085" y="1066800"/>
            <a:ext cx="1378915" cy="18297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anim calcmode="lin" valueType="num">
                                      <p:cBhvr>
                                        <p:cTn id="8" dur="2000" fill="hold"/>
                                        <p:tgtEl>
                                          <p:spTgt spid="4099"/>
                                        </p:tgtEl>
                                        <p:attrNameLst>
                                          <p:attrName>style.rotation</p:attrName>
                                        </p:attrNameLst>
                                      </p:cBhvr>
                                      <p:tavLst>
                                        <p:tav tm="0">
                                          <p:val>
                                            <p:fltVal val="720"/>
                                          </p:val>
                                        </p:tav>
                                        <p:tav tm="100000">
                                          <p:val>
                                            <p:fltVal val="0"/>
                                          </p:val>
                                        </p:tav>
                                      </p:tavLst>
                                    </p:anim>
                                    <p:anim calcmode="lin" valueType="num">
                                      <p:cBhvr>
                                        <p:cTn id="9" dur="2000" fill="hold"/>
                                        <p:tgtEl>
                                          <p:spTgt spid="4099"/>
                                        </p:tgtEl>
                                        <p:attrNameLst>
                                          <p:attrName>ppt_h</p:attrName>
                                        </p:attrNameLst>
                                      </p:cBhvr>
                                      <p:tavLst>
                                        <p:tav tm="0">
                                          <p:val>
                                            <p:fltVal val="0"/>
                                          </p:val>
                                        </p:tav>
                                        <p:tav tm="100000">
                                          <p:val>
                                            <p:strVal val="#ppt_h"/>
                                          </p:val>
                                        </p:tav>
                                      </p:tavLst>
                                    </p:anim>
                                    <p:anim calcmode="lin" valueType="num">
                                      <p:cBhvr>
                                        <p:cTn id="10" dur="2000" fill="hold"/>
                                        <p:tgtEl>
                                          <p:spTgt spid="4099"/>
                                        </p:tgtEl>
                                        <p:attrNameLst>
                                          <p:attrName>ppt_w</p:attrName>
                                        </p:attrNameLst>
                                      </p:cBhvr>
                                      <p:tavLst>
                                        <p:tav tm="0">
                                          <p:val>
                                            <p:fltVal val="0"/>
                                          </p:val>
                                        </p:tav>
                                        <p:tav tm="100000">
                                          <p:val>
                                            <p:strVal val="#ppt_w"/>
                                          </p:val>
                                        </p:tav>
                                      </p:tavLst>
                                    </p:anim>
                                  </p:childTnLst>
                                </p:cTn>
                              </p:par>
                              <p:par>
                                <p:cTn id="11" presetID="37"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900" decel="100000" fill="hold"/>
                                        <p:tgtEl>
                                          <p:spTgt spid="409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4"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
                                            <p:txEl>
                                              <p:pRg st="0" end="0"/>
                                            </p:txEl>
                                          </p:spTgt>
                                        </p:tgtEl>
                                      </p:cBhvr>
                                    </p:animEffect>
                                  </p:childTnLst>
                                </p:cTn>
                              </p:par>
                              <p:par>
                                <p:cTn id="29" presetID="25"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par>
                                <p:cTn id="39" presetID="25"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
                                            <p:txEl>
                                              <p:pRg st="2" end="2"/>
                                            </p:txEl>
                                          </p:spTgt>
                                        </p:tgtEl>
                                      </p:cBhvr>
                                    </p:animEffect>
                                  </p:childTnLst>
                                </p:cTn>
                              </p:par>
                              <p:par>
                                <p:cTn id="49" presetID="25"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par>
                                <p:cTn id="59" presetID="25" presetClass="entr" presetSubtype="0" fill="hold"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p:cTn id="61"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3">
                                            <p:txEl>
                                              <p:pRg st="4" end="4"/>
                                            </p:txEl>
                                          </p:spTgt>
                                        </p:tgtEl>
                                      </p:cBhvr>
                                    </p:animEffect>
                                  </p:childTnLst>
                                </p:cTn>
                              </p:par>
                              <p:par>
                                <p:cTn id="69" presetID="25" presetClass="entr" presetSubtype="0" fill="hold"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p:cTn id="71"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4"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1503</Words>
  <Application>Microsoft Office PowerPoint</Application>
  <PresentationFormat>On-screen Show (4:3)</PresentationFormat>
  <Paragraphs>136</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Molecules of Life </vt:lpstr>
      <vt:lpstr>Biological Molecules </vt:lpstr>
      <vt:lpstr>Macromolecules </vt:lpstr>
      <vt:lpstr>The synthesis and break down of polymers </vt:lpstr>
      <vt:lpstr>Carbohydrates    </vt:lpstr>
      <vt:lpstr>Slide 6</vt:lpstr>
      <vt:lpstr>Carbohydrates </vt:lpstr>
      <vt:lpstr>                        Lipids </vt:lpstr>
      <vt:lpstr>Slide 9</vt:lpstr>
      <vt:lpstr>Phospholipids  </vt:lpstr>
      <vt:lpstr>Steroids </vt:lpstr>
      <vt:lpstr>Proteins </vt:lpstr>
      <vt:lpstr>Slide 13</vt:lpstr>
      <vt:lpstr>Amino Acids </vt:lpstr>
      <vt:lpstr>Slide 15</vt:lpstr>
      <vt:lpstr>Polypeptides </vt:lpstr>
      <vt:lpstr>Primary Structure </vt:lpstr>
      <vt:lpstr>Secondary Structure </vt:lpstr>
      <vt:lpstr>Slide 19</vt:lpstr>
      <vt:lpstr>Tertiary Structure </vt:lpstr>
      <vt:lpstr>Quaternary Structure</vt:lpstr>
      <vt:lpstr>Nucleic Acids </vt:lpstr>
      <vt:lpstr>Slide 23</vt:lpstr>
      <vt:lpstr>Slide 24</vt:lpstr>
      <vt:lpstr>Nucleotide polymers</vt:lpstr>
      <vt:lpstr>The DNA double helix </vt:lpstr>
      <vt:lpstr>Slide 27</vt:lpstr>
      <vt:lpstr>Slide 28</vt:lpstr>
      <vt:lpstr>Bibliography    </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Molecules of Life</dc:title>
  <dc:creator>bps</dc:creator>
  <cp:lastModifiedBy>Owner</cp:lastModifiedBy>
  <cp:revision>72</cp:revision>
  <dcterms:created xsi:type="dcterms:W3CDTF">2008-05-20T15:35:23Z</dcterms:created>
  <dcterms:modified xsi:type="dcterms:W3CDTF">2008-05-23T21:07:37Z</dcterms:modified>
</cp:coreProperties>
</file>